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4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presentation.xml" ContentType="application/vnd.openxmlformats-officedocument.presentationml.presentation.main+xml"/>
  <Override PartName="/ppt/slides/slide4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83.xml" ContentType="application/vnd.openxmlformats-officedocument.presentationml.slideLayout+xml"/>
  <Override PartName="/ppt/slideLayouts/slideLayout76.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2.xml" ContentType="application/vnd.openxmlformats-officedocument.presentationml.slideLayout+xml"/>
  <Override PartName="/ppt/slideLayouts/slideLayout125.xml" ContentType="application/vnd.openxmlformats-officedocument.presentationml.slideLayout+xml"/>
  <Override PartName="/ppt/slideLayouts/slideLayout110.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9.xml" ContentType="application/vnd.openxmlformats-officedocument.presentationml.slideLayout+xml"/>
  <Override PartName="/ppt/slideLayouts/slideLayout111.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3" r:id="rId2"/>
    <p:sldMasterId id="2147483765" r:id="rId3"/>
    <p:sldMasterId id="2147483778" r:id="rId4"/>
    <p:sldMasterId id="2147483791" r:id="rId5"/>
    <p:sldMasterId id="2147483804" r:id="rId6"/>
    <p:sldMasterId id="2147483817" r:id="rId7"/>
    <p:sldMasterId id="2147483830" r:id="rId8"/>
    <p:sldMasterId id="2147483843" r:id="rId9"/>
    <p:sldMasterId id="2147483856" r:id="rId10"/>
    <p:sldMasterId id="2147483869" r:id="rId11"/>
  </p:sldMasterIdLst>
  <p:notesMasterIdLst>
    <p:notesMasterId r:id="rId57"/>
  </p:notesMasterIdLst>
  <p:handoutMasterIdLst>
    <p:handoutMasterId r:id="rId58"/>
  </p:handoutMasterIdLst>
  <p:sldIdLst>
    <p:sldId id="287" r:id="rId12"/>
    <p:sldId id="262" r:id="rId13"/>
    <p:sldId id="263" r:id="rId14"/>
    <p:sldId id="291" r:id="rId15"/>
    <p:sldId id="264" r:id="rId16"/>
    <p:sldId id="265" r:id="rId17"/>
    <p:sldId id="266" r:id="rId18"/>
    <p:sldId id="289" r:id="rId19"/>
    <p:sldId id="290" r:id="rId20"/>
    <p:sldId id="269" r:id="rId21"/>
    <p:sldId id="280" r:id="rId22"/>
    <p:sldId id="295" r:id="rId23"/>
    <p:sldId id="304" r:id="rId24"/>
    <p:sldId id="273" r:id="rId25"/>
    <p:sldId id="305" r:id="rId26"/>
    <p:sldId id="298" r:id="rId27"/>
    <p:sldId id="270" r:id="rId28"/>
    <p:sldId id="271" r:id="rId29"/>
    <p:sldId id="272" r:id="rId30"/>
    <p:sldId id="274" r:id="rId31"/>
    <p:sldId id="276" r:id="rId32"/>
    <p:sldId id="275" r:id="rId33"/>
    <p:sldId id="277" r:id="rId34"/>
    <p:sldId id="278" r:id="rId35"/>
    <p:sldId id="279" r:id="rId36"/>
    <p:sldId id="282" r:id="rId37"/>
    <p:sldId id="301" r:id="rId38"/>
    <p:sldId id="302" r:id="rId39"/>
    <p:sldId id="303" r:id="rId40"/>
    <p:sldId id="283"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BDDEFF"/>
    <a:srgbClr val="FFD624"/>
    <a:srgbClr val="3166CF"/>
    <a:srgbClr val="3E6FD2"/>
    <a:srgbClr val="2D5EC1"/>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0" d="100"/>
          <a:sy n="80" d="100"/>
        </p:scale>
        <p:origin x="-876" y="-6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1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2021-C742-492C-B3AF-F76C127EEC70}" type="slidenum">
              <a:rPr lang="en-GB"/>
              <a:pPr/>
              <a:t>1</a:t>
            </a:fld>
            <a:endParaRPr lang="en-GB"/>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7E1F6-D033-4F04-ADAA-69D43B649C9E}" type="slidenum">
              <a:rPr lang="en-GB"/>
              <a:pPr/>
              <a:t>32</a:t>
            </a:fld>
            <a:endParaRPr lang="en-GB"/>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lnSpc>
                <a:spcPct val="80000"/>
              </a:lnSpc>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26" indent="-285702">
              <a:defRPr>
                <a:solidFill>
                  <a:schemeClr val="tx1"/>
                </a:solidFill>
                <a:latin typeface="Calibri" pitchFamily="34" charset="0"/>
              </a:defRPr>
            </a:lvl2pPr>
            <a:lvl3pPr marL="1142810" indent="-228562">
              <a:defRPr>
                <a:solidFill>
                  <a:schemeClr val="tx1"/>
                </a:solidFill>
                <a:latin typeface="Calibri" pitchFamily="34" charset="0"/>
              </a:defRPr>
            </a:lvl3pPr>
            <a:lvl4pPr marL="1599932" indent="-228562">
              <a:defRPr>
                <a:solidFill>
                  <a:schemeClr val="tx1"/>
                </a:solidFill>
                <a:latin typeface="Calibri" pitchFamily="34" charset="0"/>
              </a:defRPr>
            </a:lvl4pPr>
            <a:lvl5pPr marL="2057056" indent="-228562">
              <a:defRPr>
                <a:solidFill>
                  <a:schemeClr val="tx1"/>
                </a:solidFill>
                <a:latin typeface="Calibri" pitchFamily="34" charset="0"/>
              </a:defRPr>
            </a:lvl5pPr>
            <a:lvl6pPr marL="2514180" indent="-228562" fontAlgn="base">
              <a:spcBef>
                <a:spcPct val="0"/>
              </a:spcBef>
              <a:spcAft>
                <a:spcPct val="0"/>
              </a:spcAft>
              <a:defRPr>
                <a:solidFill>
                  <a:schemeClr val="tx1"/>
                </a:solidFill>
                <a:latin typeface="Calibri" pitchFamily="34" charset="0"/>
              </a:defRPr>
            </a:lvl6pPr>
            <a:lvl7pPr marL="2971304" indent="-228562" fontAlgn="base">
              <a:spcBef>
                <a:spcPct val="0"/>
              </a:spcBef>
              <a:spcAft>
                <a:spcPct val="0"/>
              </a:spcAft>
              <a:defRPr>
                <a:solidFill>
                  <a:schemeClr val="tx1"/>
                </a:solidFill>
                <a:latin typeface="Calibri" pitchFamily="34" charset="0"/>
              </a:defRPr>
            </a:lvl7pPr>
            <a:lvl8pPr marL="3428427" indent="-228562" fontAlgn="base">
              <a:spcBef>
                <a:spcPct val="0"/>
              </a:spcBef>
              <a:spcAft>
                <a:spcPct val="0"/>
              </a:spcAft>
              <a:defRPr>
                <a:solidFill>
                  <a:schemeClr val="tx1"/>
                </a:solidFill>
                <a:latin typeface="Calibri" pitchFamily="34" charset="0"/>
              </a:defRPr>
            </a:lvl8pPr>
            <a:lvl9pPr marL="3885550" indent="-228562" fontAlgn="base">
              <a:spcBef>
                <a:spcPct val="0"/>
              </a:spcBef>
              <a:spcAft>
                <a:spcPct val="0"/>
              </a:spcAft>
              <a:defRPr>
                <a:solidFill>
                  <a:schemeClr val="tx1"/>
                </a:solidFill>
                <a:latin typeface="Calibri" pitchFamily="34" charset="0"/>
              </a:defRPr>
            </a:lvl9pPr>
          </a:lstStyle>
          <a:p>
            <a:fld id="{9C6D8695-4DC9-421F-BD52-68066C2C6271}" type="slidenum">
              <a:rPr lang="en-GB">
                <a:solidFill>
                  <a:prstClr val="black"/>
                </a:solidFill>
              </a:rPr>
              <a:pPr/>
              <a:t>34</a:t>
            </a:fld>
            <a:endParaRPr lang="en-GB">
              <a:solidFill>
                <a:prstClr val="black"/>
              </a:solidFill>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26" indent="-285702">
              <a:defRPr>
                <a:solidFill>
                  <a:schemeClr val="tx1"/>
                </a:solidFill>
                <a:latin typeface="Calibri" pitchFamily="34" charset="0"/>
              </a:defRPr>
            </a:lvl2pPr>
            <a:lvl3pPr marL="1142810" indent="-228562">
              <a:defRPr>
                <a:solidFill>
                  <a:schemeClr val="tx1"/>
                </a:solidFill>
                <a:latin typeface="Calibri" pitchFamily="34" charset="0"/>
              </a:defRPr>
            </a:lvl3pPr>
            <a:lvl4pPr marL="1599932" indent="-228562">
              <a:defRPr>
                <a:solidFill>
                  <a:schemeClr val="tx1"/>
                </a:solidFill>
                <a:latin typeface="Calibri" pitchFamily="34" charset="0"/>
              </a:defRPr>
            </a:lvl4pPr>
            <a:lvl5pPr marL="2057056" indent="-228562">
              <a:defRPr>
                <a:solidFill>
                  <a:schemeClr val="tx1"/>
                </a:solidFill>
                <a:latin typeface="Calibri" pitchFamily="34" charset="0"/>
              </a:defRPr>
            </a:lvl5pPr>
            <a:lvl6pPr marL="2514180" indent="-228562" fontAlgn="base">
              <a:spcBef>
                <a:spcPct val="0"/>
              </a:spcBef>
              <a:spcAft>
                <a:spcPct val="0"/>
              </a:spcAft>
              <a:defRPr>
                <a:solidFill>
                  <a:schemeClr val="tx1"/>
                </a:solidFill>
                <a:latin typeface="Calibri" pitchFamily="34" charset="0"/>
              </a:defRPr>
            </a:lvl6pPr>
            <a:lvl7pPr marL="2971304" indent="-228562" fontAlgn="base">
              <a:spcBef>
                <a:spcPct val="0"/>
              </a:spcBef>
              <a:spcAft>
                <a:spcPct val="0"/>
              </a:spcAft>
              <a:defRPr>
                <a:solidFill>
                  <a:schemeClr val="tx1"/>
                </a:solidFill>
                <a:latin typeface="Calibri" pitchFamily="34" charset="0"/>
              </a:defRPr>
            </a:lvl7pPr>
            <a:lvl8pPr marL="3428427" indent="-228562" fontAlgn="base">
              <a:spcBef>
                <a:spcPct val="0"/>
              </a:spcBef>
              <a:spcAft>
                <a:spcPct val="0"/>
              </a:spcAft>
              <a:defRPr>
                <a:solidFill>
                  <a:schemeClr val="tx1"/>
                </a:solidFill>
                <a:latin typeface="Calibri" pitchFamily="34" charset="0"/>
              </a:defRPr>
            </a:lvl8pPr>
            <a:lvl9pPr marL="3885550" indent="-228562" fontAlgn="base">
              <a:spcBef>
                <a:spcPct val="0"/>
              </a:spcBef>
              <a:spcAft>
                <a:spcPct val="0"/>
              </a:spcAft>
              <a:defRPr>
                <a:solidFill>
                  <a:schemeClr val="tx1"/>
                </a:solidFill>
                <a:latin typeface="Calibri" pitchFamily="34" charset="0"/>
              </a:defRPr>
            </a:lvl9pPr>
          </a:lstStyle>
          <a:p>
            <a:fld id="{2BD2A729-0C1C-4C26-B9B7-83887D2ADB83}" type="slidenum">
              <a:rPr lang="en-GB">
                <a:solidFill>
                  <a:prstClr val="black"/>
                </a:solidFill>
              </a:rPr>
              <a:pPr/>
              <a:t>35</a:t>
            </a:fld>
            <a:endParaRPr lang="en-GB">
              <a:solidFill>
                <a:prstClr val="black"/>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678197"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26" indent="-285702">
              <a:defRPr>
                <a:solidFill>
                  <a:schemeClr val="tx1"/>
                </a:solidFill>
                <a:latin typeface="Calibri" pitchFamily="34" charset="0"/>
              </a:defRPr>
            </a:lvl2pPr>
            <a:lvl3pPr marL="1142810" indent="-228562">
              <a:defRPr>
                <a:solidFill>
                  <a:schemeClr val="tx1"/>
                </a:solidFill>
                <a:latin typeface="Calibri" pitchFamily="34" charset="0"/>
              </a:defRPr>
            </a:lvl3pPr>
            <a:lvl4pPr marL="1599932" indent="-228562">
              <a:defRPr>
                <a:solidFill>
                  <a:schemeClr val="tx1"/>
                </a:solidFill>
                <a:latin typeface="Calibri" pitchFamily="34" charset="0"/>
              </a:defRPr>
            </a:lvl4pPr>
            <a:lvl5pPr marL="2057056" indent="-228562">
              <a:defRPr>
                <a:solidFill>
                  <a:schemeClr val="tx1"/>
                </a:solidFill>
                <a:latin typeface="Calibri" pitchFamily="34" charset="0"/>
              </a:defRPr>
            </a:lvl5pPr>
            <a:lvl6pPr marL="2514180" indent="-228562" fontAlgn="base">
              <a:spcBef>
                <a:spcPct val="0"/>
              </a:spcBef>
              <a:spcAft>
                <a:spcPct val="0"/>
              </a:spcAft>
              <a:defRPr>
                <a:solidFill>
                  <a:schemeClr val="tx1"/>
                </a:solidFill>
                <a:latin typeface="Calibri" pitchFamily="34" charset="0"/>
              </a:defRPr>
            </a:lvl6pPr>
            <a:lvl7pPr marL="2971304" indent="-228562" fontAlgn="base">
              <a:spcBef>
                <a:spcPct val="0"/>
              </a:spcBef>
              <a:spcAft>
                <a:spcPct val="0"/>
              </a:spcAft>
              <a:defRPr>
                <a:solidFill>
                  <a:schemeClr val="tx1"/>
                </a:solidFill>
                <a:latin typeface="Calibri" pitchFamily="34" charset="0"/>
              </a:defRPr>
            </a:lvl7pPr>
            <a:lvl8pPr marL="3428427" indent="-228562" fontAlgn="base">
              <a:spcBef>
                <a:spcPct val="0"/>
              </a:spcBef>
              <a:spcAft>
                <a:spcPct val="0"/>
              </a:spcAft>
              <a:defRPr>
                <a:solidFill>
                  <a:schemeClr val="tx1"/>
                </a:solidFill>
                <a:latin typeface="Calibri" pitchFamily="34" charset="0"/>
              </a:defRPr>
            </a:lvl8pPr>
            <a:lvl9pPr marL="3885550" indent="-228562" fontAlgn="base">
              <a:spcBef>
                <a:spcPct val="0"/>
              </a:spcBef>
              <a:spcAft>
                <a:spcPct val="0"/>
              </a:spcAft>
              <a:defRPr>
                <a:solidFill>
                  <a:schemeClr val="tx1"/>
                </a:solidFill>
                <a:latin typeface="Calibri" pitchFamily="34" charset="0"/>
              </a:defRPr>
            </a:lvl9pPr>
          </a:lstStyle>
          <a:p>
            <a:pPr eaLnBrk="0" hangingPunct="0"/>
            <a:fld id="{759B4892-B569-4BE1-A4C3-8F6805E24047}" type="slidenum">
              <a:rPr lang="en-GB">
                <a:solidFill>
                  <a:prstClr val="black"/>
                </a:solidFill>
                <a:latin typeface="Times" pitchFamily="18" charset="0"/>
              </a:rPr>
              <a:pPr eaLnBrk="0" hangingPunct="0"/>
              <a:t>36</a:t>
            </a:fld>
            <a:endParaRPr lang="en-GB">
              <a:solidFill>
                <a:prstClr val="black"/>
              </a:solidFill>
              <a:latin typeface="Times" pitchFamily="18"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600" y="3096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935777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475064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61683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2089761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027013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2884613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156609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956346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923416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1829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53609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289914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92187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483351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380395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433174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5674998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977523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6602745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7405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pPr/>
              <a:t>‹#›</a:t>
            </a:fld>
            <a:endParaRPr lang="en-GB"/>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extLst>
      <p:ext uri="{BB962C8B-B14F-4D97-AF65-F5344CB8AC3E}">
        <p14:creationId xmlns:p14="http://schemas.microsoft.com/office/powerpoint/2010/main" val="15091848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25706591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692636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609821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72845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58378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5409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20660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16414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814114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0834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8856836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993208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87929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83846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4285587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E8426-249D-4C6F-8253-2AB3715675F4}"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018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299803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284632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21117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sz="2000" i="0"/>
            </a:lvl1pPr>
            <a:lvl2pPr>
              <a:buClr>
                <a:srgbClr val="0F5494"/>
              </a:buClr>
              <a:defRPr sz="1400"/>
            </a:lvl2pPr>
            <a:lvl3pPr>
              <a:defRPr sz="12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415751" cy="99000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solidFill>
                <a:srgbClr val="085088"/>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29E8426-249D-4C6F-8253-2AB3715675F4}" type="slidenum">
              <a:rPr lang="en-GB" smtClean="0">
                <a:solidFill>
                  <a:srgbClr val="085088"/>
                </a:solidFill>
              </a:rPr>
              <a:pPr/>
              <a:t>‹#›</a:t>
            </a:fld>
            <a:endParaRPr lang="en-GB">
              <a:solidFill>
                <a:srgbClr val="085088"/>
              </a:solidFill>
            </a:endParaRPr>
          </a:p>
        </p:txBody>
      </p:sp>
    </p:spTree>
    <p:extLst>
      <p:ext uri="{BB962C8B-B14F-4D97-AF65-F5344CB8AC3E}">
        <p14:creationId xmlns:p14="http://schemas.microsoft.com/office/powerpoint/2010/main" val="1160351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3077689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408118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56543-249F-4FA1-B6D6-1C7836A19465}" type="datetimeFigureOut">
              <a:rPr lang="en-GB" smtClean="0"/>
              <a:pPr/>
              <a:t>28/09/2013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E8426-249D-4C6F-8253-2AB3715675F4}" type="slidenum">
              <a:rPr lang="en-GB" smtClean="0"/>
              <a:pPr/>
              <a:t>‹#›</a:t>
            </a:fld>
            <a:endParaRPr lang="en-GB"/>
          </a:p>
        </p:txBody>
      </p:sp>
    </p:spTree>
    <p:extLst>
      <p:ext uri="{BB962C8B-B14F-4D97-AF65-F5344CB8AC3E}">
        <p14:creationId xmlns:p14="http://schemas.microsoft.com/office/powerpoint/2010/main" val="3746967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4098739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19783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172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866211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49155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1344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985221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76935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84002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32930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6773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23809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539609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10362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931508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6238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86594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86484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233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08505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16641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1044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58598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3948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3083670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6264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91020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35705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520677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87552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02081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417150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16760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097884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0154700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6481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381009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8305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26167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68949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5265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710608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32276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468199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99405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4624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822839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58449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4113700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063769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338914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9283285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197046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925991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012058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134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9492290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822206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219786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89451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12223270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203379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39060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684811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14771DC-32EA-441A-8CE0-5A28A0C8970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248842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007458-D017-4193-9C56-515181C1705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36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0A7AA6-5E84-4FD2-8B93-D10CBCCA309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93720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1E492-503F-4961-9F76-CDE762641FD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173626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0CDC64-C1C4-45EB-BCB0-C38C45892A4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387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454C1-E052-4DF7-8254-69F1089E8D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977084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4042E4-8927-4DDE-BF60-D16F3A1AE4F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013352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B1AAD0-78AB-4C47-AD6D-F773968646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196561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7001F836-9B30-45E2-A6E7-FE3E5FAB672A}" type="slidenum">
              <a:rPr lang="en-GB">
                <a:solidFill>
                  <a:srgbClr val="FFFFFF"/>
                </a:solidFill>
              </a:rPr>
              <a:pPr/>
              <a:t>‹#›</a:t>
            </a:fld>
            <a:endParaRPr lang="en-GB">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23851460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i="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E3ECCC-FA0E-4C5A-97F6-F08C797B283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1493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F0F0-DA9F-4CBF-83B8-8B5B1CDAFCF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13467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FF3C0F-6021-49C0-8ADD-51CE954892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2417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Lorem</a:t>
            </a:r>
            <a:r>
              <a:rPr lang="en-GB" dirty="0" smtClean="0"/>
              <a:t> </a:t>
            </a:r>
            <a:r>
              <a:rPr lang="en-GB" dirty="0" err="1" smtClean="0"/>
              <a:t>ipsum</a:t>
            </a:r>
            <a:endParaRPr lang="en-GB" dirty="0" smtClean="0"/>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2" r:id="rId12"/>
  </p:sldLayoutIdLst>
  <p:hf hdr="0" ftr="0" dt="0"/>
  <p:txStyles>
    <p:titleStyle>
      <a:lvl1pPr marL="358775" indent="-358775" algn="ctr" rtl="0" eaLnBrk="0" fontAlgn="base" hangingPunct="0">
        <a:spcBef>
          <a:spcPct val="0"/>
        </a:spcBef>
        <a:spcAft>
          <a:spcPct val="0"/>
        </a:spcAft>
        <a:defRPr sz="24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0">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3851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02573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B5556543-249F-4FA1-B6D6-1C7836A19465}" type="datetimeFigureOut">
              <a:rPr lang="en-GB" b="0" smtClean="0">
                <a:latin typeface="Franklin Gothic Book"/>
              </a:rPr>
              <a:pPr fontAlgn="auto">
                <a:spcBef>
                  <a:spcPts val="0"/>
                </a:spcBef>
                <a:spcAft>
                  <a:spcPts val="0"/>
                </a:spcAft>
              </a:pPr>
              <a:t>28/09/2013</a:t>
            </a:fld>
            <a:endParaRPr lang="en-GB" b="0">
              <a:latin typeface="Franklin Gothic Book"/>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fontAlgn="auto">
              <a:spcBef>
                <a:spcPts val="0"/>
              </a:spcBef>
              <a:spcAft>
                <a:spcPts val="0"/>
              </a:spcAft>
            </a:pPr>
            <a:endParaRPr lang="en-GB" b="0">
              <a:latin typeface="Franklin Gothic Book"/>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fontAlgn="auto">
              <a:spcBef>
                <a:spcPts val="0"/>
              </a:spcBef>
              <a:spcAft>
                <a:spcPts val="0"/>
              </a:spcAft>
            </a:pPr>
            <a:fld id="{A29E8426-249D-4C6F-8253-2AB3715675F4}" type="slidenum">
              <a:rPr lang="en-GB" b="0" smtClean="0">
                <a:latin typeface="Franklin Gothic Book"/>
              </a:rPr>
              <a:pPr fontAlgn="auto">
                <a:spcBef>
                  <a:spcPts val="0"/>
                </a:spcBef>
                <a:spcAft>
                  <a:spcPts val="0"/>
                </a:spcAft>
              </a:pPr>
              <a:t>‹#›</a:t>
            </a:fld>
            <a:endParaRPr lang="en-GB" b="0">
              <a:latin typeface="Franklin Gothic Book"/>
            </a:endParaRPr>
          </a:p>
        </p:txBody>
      </p:sp>
    </p:spTree>
    <p:extLst>
      <p:ext uri="{BB962C8B-B14F-4D97-AF65-F5344CB8AC3E}">
        <p14:creationId xmlns:p14="http://schemas.microsoft.com/office/powerpoint/2010/main" val="323294706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3523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566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6432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982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9520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3815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C2BDEEE-1E01-42C5-9C37-B0C0D4FDB15B}" type="slidenum">
              <a:rPr lang="en-GB" b="0">
                <a:solidFill>
                  <a:srgbClr val="000000"/>
                </a:solidFill>
              </a: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2255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ncisco.Medeiros@ec.europa.e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cdn.ttgtmedia.com/rms/pdf/scc_eguide_counting_down_top10_cloud.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ur-lex.europa.eu/LexUriServ/LexUriServ.do?uri=COM:2011:0427:FIN:E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ur-lex.europa.eu/LexUriServ/LexUriServ.do?uri=COM:2012:0238:FIN:EN:PDF" TargetMode="External"/><Relationship Id="rId2" Type="http://schemas.openxmlformats.org/officeDocument/2006/relationships/hyperlink" Target="http://eur-lex.europa.eu/LexUriServ/LexUriServ.do?uri=COM:2011:0942:FIN:en:PDF" TargetMode="External"/><Relationship Id="rId1" Type="http://schemas.openxmlformats.org/officeDocument/2006/relationships/slideLayout" Target="../slideLayouts/slideLayout2.xml"/><Relationship Id="rId4" Type="http://schemas.openxmlformats.org/officeDocument/2006/relationships/hyperlink" Target="http://ec.europa.eu/digital-agenda/en/news/eu-cybersecurity-plan-protect-open-internet-and-online-freedom-and-opportunity-cyber-security"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eur-lex.europa.eu/LexUriServ/LexUriServ.do?uri=COM:2012:0011:FIN:E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uropa.eu/rapid/press-release_IP-12-1025_en.htm" TargetMode="External"/><Relationship Id="rId2" Type="http://schemas.openxmlformats.org/officeDocument/2006/relationships/hyperlink" Target="http://eur-lex.europa.eu/LexUriServ/LexUriServ.do?uri=COM:2012:0529:FIN:EN: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ur-lex.europa.eu/LexUriServ/LexUriServ.do?uri=OJ:L:2012:316:0012:0033:EN:PDF" TargetMode="External"/><Relationship Id="rId2" Type="http://schemas.openxmlformats.org/officeDocument/2006/relationships/hyperlink" Target="http://eur-lex.europa.eu/LexUriServ/LexUriServ.do?uri=COM:2011:0315:FIN:EN: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c.europa.eu/consumers/strategy/docs/consumer_agenda_2012_en.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c.europa.eu/justice/data-protection/article-29/index_en.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loudforeurope.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digital-agenda/en/cloud-select-industry-group-certification-schemes" TargetMode="External"/><Relationship Id="rId2" Type="http://schemas.openxmlformats.org/officeDocument/2006/relationships/hyperlink" Target="https://ec.europa.eu/digital-agenda/en/cloud-select-industry-group-service-level-agreements" TargetMode="External"/><Relationship Id="rId1" Type="http://schemas.openxmlformats.org/officeDocument/2006/relationships/slideLayout" Target="../slideLayouts/slideLayout2.xml"/><Relationship Id="rId4" Type="http://schemas.openxmlformats.org/officeDocument/2006/relationships/hyperlink" Target="https://ec.europa.eu/digital-agenda/en/cloud-select-industry-group-code-conduc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digital-agenda/node/609" TargetMode="External"/><Relationship Id="rId2" Type="http://schemas.openxmlformats.org/officeDocument/2006/relationships/hyperlink" Target="http://ec.europa.eu/digital-agenda/en/news/cloud-europe-gears-future" TargetMode="External"/><Relationship Id="rId1" Type="http://schemas.openxmlformats.org/officeDocument/2006/relationships/slideLayout" Target="../slideLayouts/slideLayout2.xml"/><Relationship Id="rId4" Type="http://schemas.openxmlformats.org/officeDocument/2006/relationships/hyperlink" Target="https://ec.europa.eu/digital-agenda/en/cloud-computing-strategy-working-group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ec.europa.eu/information_society/activities/cloudcomputing/docs/quantitative_estimates.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hyperlink" Target="http://cordis.europa.eu/fp7/ict/ssai/projects-call1_en.html"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1.xml"/><Relationship Id="rId4" Type="http://schemas.openxmlformats.org/officeDocument/2006/relationships/hyperlink" Target="http://cordis.europa.eu/fp7/ict/ssai/docs/2010-3197-call5factsheets-final.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cordis.europa.eu/fp7/ict/ssai/docs/projects/factsheets-call8-brochure.pdf" TargetMode="External"/><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9.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4.xml.rels><?xml version="1.0" encoding="UTF-8" standalone="yes"?>
<Relationships xmlns="http://schemas.openxmlformats.org/package/2006/relationships"><Relationship Id="rId2" Type="http://schemas.openxmlformats.org/officeDocument/2006/relationships/hyperlink" Target="https://ec.europa.eu/digital-agenda/en/public-consultation-advanced-cloud-infrastructures-and-services" TargetMode="External"/><Relationship Id="rId1" Type="http://schemas.openxmlformats.org/officeDocument/2006/relationships/slideLayout" Target="../slideLayouts/slideLayout121.xml"/></Relationships>
</file>

<file path=ppt/slides/_rels/slide45.xml.rels><?xml version="1.0" encoding="UTF-8" standalone="yes"?>
<Relationships xmlns="http://schemas.openxmlformats.org/package/2006/relationships"><Relationship Id="rId2" Type="http://schemas.openxmlformats.org/officeDocument/2006/relationships/hyperlink" Target="http://ec.europa.eu/digital-agenda/en/ict-2013" TargetMode="Externa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information_society/activities/cloudcomputing/docs/quantitative_estimates.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information_society/activities/cloudcomputing/docs/quantitative_estimates.pdf"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ur-lex.europa.eu/LexUriServ/LexUriServ.do?uri=COM:2010:0245:FIN:EN:PDF" TargetMode="External"/><Relationship Id="rId2" Type="http://schemas.openxmlformats.org/officeDocument/2006/relationships/hyperlink" Target="http://ec.europa.eu/digital-agenda/en/news/digital-do-list-new-digital-priorities-2013-20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108520" y="1700808"/>
            <a:ext cx="8928992" cy="1008112"/>
          </a:xfrm>
        </p:spPr>
        <p:txBody>
          <a:bodyPr/>
          <a:lstStyle/>
          <a:p>
            <a:pPr algn="r"/>
            <a:r>
              <a:rPr lang="en-GB" sz="2400" dirty="0" smtClean="0"/>
              <a:t>SRDS 2013</a:t>
            </a:r>
            <a:br>
              <a:rPr lang="en-GB" sz="2400" dirty="0" smtClean="0"/>
            </a:br>
            <a:r>
              <a:rPr lang="en-GB" sz="2400" dirty="0" smtClean="0"/>
              <a:t>Symposium on Reliable Distributed Systems</a:t>
            </a:r>
            <a:br>
              <a:rPr lang="en-GB" sz="2400" dirty="0" smtClean="0"/>
            </a:br>
            <a:r>
              <a:rPr lang="en-GB" sz="2400" dirty="0" smtClean="0"/>
              <a:t>Braga, Portugal</a:t>
            </a:r>
            <a:endParaRPr lang="en-GB" sz="2400" dirty="0"/>
          </a:p>
        </p:txBody>
      </p:sp>
      <p:sp>
        <p:nvSpPr>
          <p:cNvPr id="81926" name="Rectangle 6"/>
          <p:cNvSpPr>
            <a:spLocks noGrp="1" noChangeArrowheads="1"/>
          </p:cNvSpPr>
          <p:nvPr>
            <p:ph type="subTitle" idx="1"/>
          </p:nvPr>
        </p:nvSpPr>
        <p:spPr>
          <a:xfrm>
            <a:off x="251520" y="3068960"/>
            <a:ext cx="8640960" cy="3456384"/>
          </a:xfrm>
        </p:spPr>
        <p:txBody>
          <a:bodyPr/>
          <a:lstStyle/>
          <a:p>
            <a:pPr algn="r">
              <a:lnSpc>
                <a:spcPct val="80000"/>
              </a:lnSpc>
            </a:pPr>
            <a:r>
              <a:rPr lang="en-GB" sz="2800" dirty="0" smtClean="0"/>
              <a:t>Vision and Priorities for Cloud Computing </a:t>
            </a:r>
          </a:p>
          <a:p>
            <a:pPr algn="r">
              <a:lnSpc>
                <a:spcPct val="80000"/>
              </a:lnSpc>
            </a:pPr>
            <a:r>
              <a:rPr lang="en-GB" sz="2400" dirty="0" smtClean="0"/>
              <a:t> </a:t>
            </a:r>
          </a:p>
          <a:p>
            <a:pPr algn="r">
              <a:lnSpc>
                <a:spcPct val="80000"/>
              </a:lnSpc>
            </a:pPr>
            <a:r>
              <a:rPr lang="en-GB" sz="2400" dirty="0" smtClean="0"/>
              <a:t>2 October 2013</a:t>
            </a:r>
            <a:endParaRPr lang="en-GB" sz="2400" dirty="0"/>
          </a:p>
          <a:p>
            <a:pPr algn="r">
              <a:lnSpc>
                <a:spcPct val="80000"/>
              </a:lnSpc>
            </a:pPr>
            <a:endParaRPr lang="fr-BE" sz="1400" dirty="0" smtClean="0"/>
          </a:p>
          <a:p>
            <a:pPr algn="r">
              <a:lnSpc>
                <a:spcPct val="80000"/>
              </a:lnSpc>
            </a:pPr>
            <a:endParaRPr lang="fr-BE" sz="1400" dirty="0"/>
          </a:p>
          <a:p>
            <a:pPr algn="r">
              <a:lnSpc>
                <a:spcPct val="80000"/>
              </a:lnSpc>
            </a:pPr>
            <a:endParaRPr lang="fr-BE" sz="1400" dirty="0"/>
          </a:p>
          <a:p>
            <a:pPr algn="r">
              <a:lnSpc>
                <a:spcPct val="80000"/>
              </a:lnSpc>
            </a:pPr>
            <a:r>
              <a:rPr lang="fr-BE" sz="1800" i="1" dirty="0" smtClean="0">
                <a:solidFill>
                  <a:srgbClr val="FFD624"/>
                </a:solidFill>
                <a:hlinkClick r:id="rId3"/>
              </a:rPr>
              <a:t>Francisco.Medeiros@ec.europa.eu</a:t>
            </a:r>
            <a:endParaRPr lang="fr-BE" sz="1800" i="1" dirty="0" smtClean="0">
              <a:solidFill>
                <a:srgbClr val="FFD624"/>
              </a:solidFill>
            </a:endParaRPr>
          </a:p>
          <a:p>
            <a:pPr algn="r">
              <a:lnSpc>
                <a:spcPct val="80000"/>
              </a:lnSpc>
            </a:pPr>
            <a:r>
              <a:rPr lang="fr-BE" sz="1800" i="1" dirty="0" err="1" smtClean="0">
                <a:solidFill>
                  <a:srgbClr val="FFD624"/>
                </a:solidFill>
              </a:rPr>
              <a:t>European</a:t>
            </a:r>
            <a:r>
              <a:rPr lang="fr-BE" sz="1800" i="1" smtClean="0">
                <a:solidFill>
                  <a:srgbClr val="FFD624"/>
                </a:solidFill>
              </a:rPr>
              <a:t> Commission </a:t>
            </a:r>
            <a:endParaRPr lang="fr-BE" sz="1800" i="1">
              <a:solidFill>
                <a:srgbClr val="FFD624"/>
              </a:solidFill>
            </a:endParaRPr>
          </a:p>
          <a:p>
            <a:pPr algn="r">
              <a:lnSpc>
                <a:spcPct val="80000"/>
              </a:lnSpc>
            </a:pPr>
            <a:r>
              <a:rPr lang="fr-BE" sz="1800" i="1" smtClean="0">
                <a:solidFill>
                  <a:srgbClr val="FFD624"/>
                </a:solidFill>
              </a:rPr>
              <a:t>DG CONNECT </a:t>
            </a:r>
          </a:p>
          <a:p>
            <a:pPr algn="r">
              <a:lnSpc>
                <a:spcPct val="80000"/>
              </a:lnSpc>
            </a:pPr>
            <a:r>
              <a:rPr lang="en-GB" sz="1800" i="1" smtClean="0">
                <a:solidFill>
                  <a:srgbClr val="FFD624"/>
                </a:solidFill>
              </a:rPr>
              <a:t>Deputy</a:t>
            </a:r>
            <a:r>
              <a:rPr lang="fr-BE" sz="1800" i="1" smtClean="0">
                <a:solidFill>
                  <a:srgbClr val="FFD624"/>
                </a:solidFill>
              </a:rPr>
              <a:t> Head of Unit E2</a:t>
            </a:r>
          </a:p>
          <a:p>
            <a:pPr algn="r">
              <a:lnSpc>
                <a:spcPct val="80000"/>
              </a:lnSpc>
            </a:pPr>
            <a:r>
              <a:rPr lang="fr-BE" sz="1800" i="1" smtClean="0">
                <a:solidFill>
                  <a:srgbClr val="FFD624"/>
                </a:solidFill>
              </a:rPr>
              <a:t>Software &amp; Services, Cloud </a:t>
            </a:r>
            <a:r>
              <a:rPr lang="fr-BE" sz="1800" i="1" err="1" smtClean="0">
                <a:solidFill>
                  <a:srgbClr val="FFD624"/>
                </a:solidFill>
              </a:rPr>
              <a:t>Computing</a:t>
            </a:r>
            <a:endParaRPr lang="en-GB" sz="1800" i="1">
              <a:solidFill>
                <a:srgbClr val="FFD624"/>
              </a:solidFill>
            </a:endParaRPr>
          </a:p>
        </p:txBody>
      </p:sp>
    </p:spTree>
    <p:extLst>
      <p:ext uri="{BB962C8B-B14F-4D97-AF65-F5344CB8AC3E}">
        <p14:creationId xmlns:p14="http://schemas.microsoft.com/office/powerpoint/2010/main" val="2225407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29600" cy="936625"/>
          </a:xfrm>
        </p:spPr>
        <p:txBody>
          <a:bodyPr/>
          <a:lstStyle/>
          <a:p>
            <a:r>
              <a:rPr lang="pt-PT" dirty="0" smtClean="0"/>
              <a:t>Digital economy</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10</a:t>
            </a:fld>
            <a:endParaRPr lang="en-GB"/>
          </a:p>
        </p:txBody>
      </p:sp>
      <p:sp>
        <p:nvSpPr>
          <p:cNvPr id="4" name="Content Placeholder 3"/>
          <p:cNvSpPr>
            <a:spLocks noGrp="1"/>
          </p:cNvSpPr>
          <p:nvPr>
            <p:ph idx="1"/>
          </p:nvPr>
        </p:nvSpPr>
        <p:spPr>
          <a:xfrm>
            <a:off x="446856" y="2060848"/>
            <a:ext cx="8373616" cy="4464496"/>
          </a:xfrm>
        </p:spPr>
        <p:txBody>
          <a:bodyPr/>
          <a:lstStyle/>
          <a:p>
            <a:r>
              <a:rPr lang="en-GB" sz="1600" dirty="0" smtClean="0"/>
              <a:t>The digital economy is growing at </a:t>
            </a:r>
            <a:r>
              <a:rPr lang="en-GB" sz="1600" dirty="0" smtClean="0">
                <a:solidFill>
                  <a:srgbClr val="FF6699"/>
                </a:solidFill>
              </a:rPr>
              <a:t>seven</a:t>
            </a:r>
            <a:r>
              <a:rPr lang="en-GB" sz="1600" dirty="0" smtClean="0"/>
              <a:t> </a:t>
            </a:r>
            <a:r>
              <a:rPr lang="en-GB" sz="1600" dirty="0">
                <a:solidFill>
                  <a:srgbClr val="FF6699"/>
                </a:solidFill>
              </a:rPr>
              <a:t>times</a:t>
            </a:r>
            <a:r>
              <a:rPr lang="en-GB" sz="1600" dirty="0" smtClean="0"/>
              <a:t> the rate of the rest of the economy, but this potential is currently held back by a patchy pan-European policy framework</a:t>
            </a:r>
          </a:p>
          <a:p>
            <a:endParaRPr lang="en-GB" sz="1600" dirty="0" smtClean="0"/>
          </a:p>
          <a:p>
            <a:r>
              <a:rPr lang="en-GB" sz="1600" dirty="0" smtClean="0"/>
              <a:t>Gartner (3 January 2013): worldwide </a:t>
            </a:r>
            <a:r>
              <a:rPr lang="en-GB" sz="1600" u="sng" dirty="0" smtClean="0"/>
              <a:t>IT spending</a:t>
            </a:r>
            <a:r>
              <a:rPr lang="en-GB" sz="1600" dirty="0" smtClean="0"/>
              <a:t> is projected to grow by </a:t>
            </a:r>
            <a:r>
              <a:rPr lang="en-GB" sz="1600" dirty="0" smtClean="0">
                <a:solidFill>
                  <a:srgbClr val="FF6699"/>
                </a:solidFill>
              </a:rPr>
              <a:t>4.2%</a:t>
            </a:r>
            <a:r>
              <a:rPr lang="en-GB" sz="1600" dirty="0" smtClean="0"/>
              <a:t> in 2013, in contrast with a much lower growth of the global economy</a:t>
            </a:r>
          </a:p>
          <a:p>
            <a:endParaRPr lang="en-GB" sz="1600" dirty="0" smtClean="0"/>
          </a:p>
          <a:p>
            <a:r>
              <a:rPr lang="en-GB" sz="1600" dirty="0" smtClean="0"/>
              <a:t>OECD growth forecast in 2013: average of </a:t>
            </a:r>
            <a:r>
              <a:rPr lang="en-GB" sz="1600" dirty="0" smtClean="0">
                <a:solidFill>
                  <a:srgbClr val="FF6699"/>
                </a:solidFill>
              </a:rPr>
              <a:t>1.4%</a:t>
            </a:r>
            <a:r>
              <a:rPr lang="en-GB" sz="1600" dirty="0" smtClean="0"/>
              <a:t> for its 34 member countries</a:t>
            </a:r>
          </a:p>
          <a:p>
            <a:endParaRPr lang="en-GB" sz="1600" dirty="0" smtClean="0"/>
          </a:p>
          <a:p>
            <a:r>
              <a:rPr lang="en-GB" sz="1600" dirty="0" smtClean="0"/>
              <a:t>Gartner (3 January 2013): forecast of worldwide </a:t>
            </a:r>
            <a:r>
              <a:rPr lang="en-GB" sz="1600" u="sng" dirty="0" smtClean="0"/>
              <a:t>IT spending</a:t>
            </a:r>
            <a:r>
              <a:rPr lang="en-GB" sz="1600" dirty="0" smtClean="0"/>
              <a:t> in 2013: $3700 billion, including: devices ($666B), </a:t>
            </a:r>
            <a:r>
              <a:rPr lang="en-GB" sz="1600" dirty="0" smtClean="0">
                <a:solidFill>
                  <a:srgbClr val="FF6699"/>
                </a:solidFill>
              </a:rPr>
              <a:t>data centre systems ($147B</a:t>
            </a:r>
            <a:r>
              <a:rPr lang="en-GB" sz="1600" dirty="0" smtClean="0">
                <a:solidFill>
                  <a:srgbClr val="C00000"/>
                </a:solidFill>
              </a:rPr>
              <a:t>)</a:t>
            </a:r>
            <a:r>
              <a:rPr lang="en-GB" sz="1600" dirty="0" smtClean="0"/>
              <a:t>,</a:t>
            </a:r>
            <a:r>
              <a:rPr lang="en-GB" sz="1600" dirty="0" smtClean="0">
                <a:solidFill>
                  <a:srgbClr val="C00000"/>
                </a:solidFill>
              </a:rPr>
              <a:t> </a:t>
            </a:r>
            <a:r>
              <a:rPr lang="en-GB" sz="1600" dirty="0"/>
              <a:t>enterprise software ($296B), </a:t>
            </a:r>
            <a:r>
              <a:rPr lang="en-GB" sz="1600" dirty="0" smtClean="0">
                <a:solidFill>
                  <a:srgbClr val="FF6699"/>
                </a:solidFill>
              </a:rPr>
              <a:t>IT services ($927B) </a:t>
            </a:r>
            <a:r>
              <a:rPr lang="en-GB" sz="1600" dirty="0" smtClean="0"/>
              <a:t>and telecom services ($1701B) </a:t>
            </a:r>
          </a:p>
          <a:p>
            <a:pPr marL="0" indent="0">
              <a:buNone/>
            </a:pPr>
            <a:endParaRPr lang="en-GB" sz="1200" dirty="0" smtClean="0">
              <a:solidFill>
                <a:schemeClr val="tx1"/>
              </a:solidFill>
            </a:endParaRPr>
          </a:p>
          <a:p>
            <a:pPr marL="0" indent="0">
              <a:buNone/>
            </a:pPr>
            <a:r>
              <a:rPr lang="en-GB" sz="1200" dirty="0" smtClean="0">
                <a:solidFill>
                  <a:schemeClr val="tx1"/>
                </a:solidFill>
              </a:rPr>
              <a:t>       OECD = Organisation for Economic Co-operation and Development</a:t>
            </a:r>
            <a:endParaRPr lang="en-GB" sz="1200" dirty="0">
              <a:solidFill>
                <a:schemeClr val="tx1"/>
              </a:solidFill>
            </a:endParaRPr>
          </a:p>
        </p:txBody>
      </p:sp>
    </p:spTree>
    <p:extLst>
      <p:ext uri="{BB962C8B-B14F-4D97-AF65-F5344CB8AC3E}">
        <p14:creationId xmlns:p14="http://schemas.microsoft.com/office/powerpoint/2010/main" val="3329806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p>
            <a:r>
              <a:rPr lang="pt-PT" dirty="0" smtClean="0"/>
              <a:t>Cloud computing services market</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pic>
        <p:nvPicPr>
          <p:cNvPr id="5" name="Picture 2" descr="Cloud 2.0 Forecast growth by service type Sep 2011 Telco 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774" y="2420888"/>
            <a:ext cx="499429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64088" y="3168258"/>
            <a:ext cx="3672408" cy="1569660"/>
          </a:xfrm>
          <a:prstGeom prst="rect">
            <a:avLst/>
          </a:prstGeom>
          <a:noFill/>
          <a:ln>
            <a:solidFill>
              <a:srgbClr val="0070C0"/>
            </a:solidFill>
          </a:ln>
        </p:spPr>
        <p:txBody>
          <a:bodyPr wrap="square" rtlCol="0">
            <a:spAutoFit/>
          </a:bodyPr>
          <a:lstStyle/>
          <a:p>
            <a:r>
              <a:rPr lang="en-GB" sz="1200" dirty="0" smtClean="0">
                <a:solidFill>
                  <a:schemeClr val="tx1"/>
                </a:solidFill>
              </a:rPr>
              <a:t>Global cloud computing market </a:t>
            </a:r>
            <a:r>
              <a:rPr lang="en-GB" sz="1200" dirty="0" smtClean="0">
                <a:solidFill>
                  <a:srgbClr val="FF0000"/>
                </a:solidFill>
              </a:rPr>
              <a:t>in 2013</a:t>
            </a:r>
          </a:p>
          <a:p>
            <a:endParaRPr lang="en-GB" sz="1200" b="0" dirty="0" smtClean="0">
              <a:solidFill>
                <a:schemeClr val="tx1"/>
              </a:solidFill>
            </a:endParaRPr>
          </a:p>
          <a:p>
            <a:r>
              <a:rPr lang="en-GB" sz="1200" dirty="0" smtClean="0">
                <a:solidFill>
                  <a:schemeClr val="tx1"/>
                </a:solidFill>
              </a:rPr>
              <a:t>451 Market Monitor</a:t>
            </a:r>
            <a:r>
              <a:rPr lang="en-GB" sz="1200" b="0" dirty="0" smtClean="0">
                <a:solidFill>
                  <a:schemeClr val="tx1"/>
                </a:solidFill>
              </a:rPr>
              <a:t>: from $8.7B in 2010 to </a:t>
            </a:r>
            <a:r>
              <a:rPr lang="en-GB" sz="1200" b="0" dirty="0" smtClean="0">
                <a:solidFill>
                  <a:srgbClr val="FF0000"/>
                </a:solidFill>
              </a:rPr>
              <a:t>$16.7B </a:t>
            </a:r>
            <a:r>
              <a:rPr lang="en-GB" sz="1200" b="0" dirty="0">
                <a:solidFill>
                  <a:schemeClr val="tx1"/>
                </a:solidFill>
              </a:rPr>
              <a:t>in 2013</a:t>
            </a:r>
          </a:p>
          <a:p>
            <a:endParaRPr lang="en-GB" sz="1200" b="0" dirty="0" smtClean="0">
              <a:solidFill>
                <a:schemeClr val="tx1"/>
              </a:solidFill>
            </a:endParaRPr>
          </a:p>
          <a:p>
            <a:r>
              <a:rPr lang="en-GB" sz="1200" dirty="0" err="1" smtClean="0">
                <a:solidFill>
                  <a:schemeClr val="tx1"/>
                </a:solidFill>
              </a:rPr>
              <a:t>MarketsandMarkets</a:t>
            </a:r>
            <a:r>
              <a:rPr lang="en-GB" sz="1200" b="0" dirty="0" smtClean="0">
                <a:solidFill>
                  <a:schemeClr val="tx1"/>
                </a:solidFill>
              </a:rPr>
              <a:t>: from $5.6B in 2012 to </a:t>
            </a:r>
            <a:r>
              <a:rPr lang="en-GB" sz="1200" b="0" dirty="0" smtClean="0">
                <a:solidFill>
                  <a:srgbClr val="FF0000"/>
                </a:solidFill>
              </a:rPr>
              <a:t>$46.8B </a:t>
            </a:r>
            <a:r>
              <a:rPr lang="en-GB" sz="1200" b="0" dirty="0">
                <a:solidFill>
                  <a:schemeClr val="tx1"/>
                </a:solidFill>
              </a:rPr>
              <a:t>in </a:t>
            </a:r>
            <a:r>
              <a:rPr lang="en-GB" sz="1200" b="0" dirty="0" smtClean="0">
                <a:solidFill>
                  <a:schemeClr val="tx1"/>
                </a:solidFill>
              </a:rPr>
              <a:t>2013</a:t>
            </a:r>
          </a:p>
          <a:p>
            <a:endParaRPr lang="pt-PT" sz="1200" b="0" dirty="0" smtClean="0">
              <a:solidFill>
                <a:srgbClr val="0F5494"/>
              </a:solidFill>
            </a:endParaRPr>
          </a:p>
        </p:txBody>
      </p:sp>
    </p:spTree>
    <p:extLst>
      <p:ext uri="{BB962C8B-B14F-4D97-AF65-F5344CB8AC3E}">
        <p14:creationId xmlns:p14="http://schemas.microsoft.com/office/powerpoint/2010/main" val="217169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975" y="548680"/>
            <a:ext cx="74168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5805512"/>
            <a:ext cx="2301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27584" y="6021288"/>
            <a:ext cx="2448272" cy="523220"/>
          </a:xfrm>
          <a:prstGeom prst="rect">
            <a:avLst/>
          </a:prstGeom>
          <a:noFill/>
        </p:spPr>
        <p:txBody>
          <a:bodyPr wrap="square" rtlCol="0">
            <a:spAutoFit/>
          </a:bodyPr>
          <a:lstStyle/>
          <a:p>
            <a:r>
              <a:rPr lang="en-GB" sz="1400" b="0" dirty="0" smtClean="0">
                <a:solidFill>
                  <a:srgbClr val="0F5494"/>
                </a:solidFill>
              </a:rPr>
              <a:t>Estimates in GBP</a:t>
            </a:r>
          </a:p>
          <a:p>
            <a:r>
              <a:rPr lang="en-GB" sz="1400" b="0" dirty="0" smtClean="0">
                <a:solidFill>
                  <a:srgbClr val="0F5494"/>
                </a:solidFill>
              </a:rPr>
              <a:t>£42.0B = US$67.2B</a:t>
            </a:r>
          </a:p>
        </p:txBody>
      </p:sp>
      <p:sp>
        <p:nvSpPr>
          <p:cNvPr id="3" name="TextBox 2"/>
          <p:cNvSpPr txBox="1"/>
          <p:nvPr/>
        </p:nvSpPr>
        <p:spPr>
          <a:xfrm>
            <a:off x="5364088" y="6217567"/>
            <a:ext cx="3779912" cy="523220"/>
          </a:xfrm>
          <a:prstGeom prst="rect">
            <a:avLst/>
          </a:prstGeom>
          <a:noFill/>
        </p:spPr>
        <p:txBody>
          <a:bodyPr wrap="square" rtlCol="0">
            <a:spAutoFit/>
          </a:bodyPr>
          <a:lstStyle/>
          <a:p>
            <a:r>
              <a:rPr lang="en-GB" sz="1400" b="0" dirty="0" smtClean="0">
                <a:solidFill>
                  <a:srgbClr val="0F5494"/>
                </a:solidFill>
              </a:rPr>
              <a:t>Growth (2012): $84B + $26B = $110B</a:t>
            </a:r>
          </a:p>
          <a:p>
            <a:r>
              <a:rPr lang="en-GB" sz="1400" b="0" dirty="0" smtClean="0">
                <a:solidFill>
                  <a:srgbClr val="0F5494"/>
                </a:solidFill>
              </a:rPr>
              <a:t>Growth (2013): 2/3x + 1/3x = x </a:t>
            </a:r>
          </a:p>
        </p:txBody>
      </p:sp>
    </p:spTree>
    <p:extLst>
      <p:ext uri="{BB962C8B-B14F-4D97-AF65-F5344CB8AC3E}">
        <p14:creationId xmlns:p14="http://schemas.microsoft.com/office/powerpoint/2010/main" val="121557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8"/>
            <a:ext cx="8229600" cy="936625"/>
          </a:xfrm>
        </p:spPr>
        <p:txBody>
          <a:bodyPr/>
          <a:lstStyle/>
          <a:p>
            <a:r>
              <a:rPr lang="en-GB" dirty="0" smtClean="0"/>
              <a:t>Who were the top players in 2012?</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13</a:t>
            </a:fld>
            <a:endParaRPr lang="en-GB"/>
          </a:p>
        </p:txBody>
      </p:sp>
      <p:sp>
        <p:nvSpPr>
          <p:cNvPr id="4" name="Content Placeholder 3"/>
          <p:cNvSpPr>
            <a:spLocks noGrp="1"/>
          </p:cNvSpPr>
          <p:nvPr>
            <p:ph idx="1"/>
          </p:nvPr>
        </p:nvSpPr>
        <p:spPr>
          <a:xfrm>
            <a:off x="590872" y="2204864"/>
            <a:ext cx="8229600" cy="3633788"/>
          </a:xfrm>
        </p:spPr>
        <p:txBody>
          <a:bodyPr/>
          <a:lstStyle/>
          <a:p>
            <a:pPr marL="0" indent="0">
              <a:buFontTx/>
              <a:buNone/>
            </a:pPr>
            <a:r>
              <a:rPr lang="en-GB" b="1" dirty="0">
                <a:latin typeface="Calibri" pitchFamily="34" charset="0"/>
              </a:rPr>
              <a:t>10. </a:t>
            </a:r>
            <a:r>
              <a:rPr lang="en-GB" b="1" dirty="0" err="1">
                <a:latin typeface="Calibri" pitchFamily="34" charset="0"/>
              </a:rPr>
              <a:t>Vmware</a:t>
            </a:r>
            <a:endParaRPr lang="en-GB" b="1" dirty="0">
              <a:latin typeface="Calibri" pitchFamily="34" charset="0"/>
            </a:endParaRPr>
          </a:p>
          <a:p>
            <a:pPr marL="0" indent="0">
              <a:buFontTx/>
              <a:buNone/>
            </a:pPr>
            <a:r>
              <a:rPr lang="en-GB" b="1" dirty="0">
                <a:latin typeface="Calibri" pitchFamily="34" charset="0"/>
              </a:rPr>
              <a:t>  9. Microsoft</a:t>
            </a:r>
          </a:p>
          <a:p>
            <a:pPr marL="0" indent="0">
              <a:buFontTx/>
              <a:buNone/>
            </a:pPr>
            <a:r>
              <a:rPr lang="en-GB" b="1" dirty="0">
                <a:latin typeface="Calibri" pitchFamily="34" charset="0"/>
              </a:rPr>
              <a:t>  8. </a:t>
            </a:r>
            <a:r>
              <a:rPr lang="en-GB" b="1" dirty="0" err="1">
                <a:latin typeface="Calibri" pitchFamily="34" charset="0"/>
              </a:rPr>
              <a:t>Bluelock</a:t>
            </a:r>
            <a:endParaRPr lang="en-GB" b="1" dirty="0">
              <a:latin typeface="Calibri" pitchFamily="34" charset="0"/>
            </a:endParaRPr>
          </a:p>
          <a:p>
            <a:pPr marL="0" indent="0">
              <a:buFontTx/>
              <a:buNone/>
            </a:pPr>
            <a:r>
              <a:rPr lang="en-GB" b="1" dirty="0">
                <a:latin typeface="Calibri" pitchFamily="34" charset="0"/>
              </a:rPr>
              <a:t>  7. Citrix</a:t>
            </a:r>
          </a:p>
          <a:p>
            <a:pPr marL="0" indent="0">
              <a:buFontTx/>
              <a:buNone/>
            </a:pPr>
            <a:r>
              <a:rPr lang="en-GB" b="1" dirty="0">
                <a:latin typeface="Calibri" pitchFamily="34" charset="0"/>
              </a:rPr>
              <a:t>  6. </a:t>
            </a:r>
            <a:r>
              <a:rPr lang="en-GB" b="1" dirty="0" err="1">
                <a:latin typeface="Calibri" pitchFamily="34" charset="0"/>
              </a:rPr>
              <a:t>Joyent</a:t>
            </a:r>
            <a:endParaRPr lang="en-GB" b="1" dirty="0">
              <a:latin typeface="Calibri" pitchFamily="34" charset="0"/>
            </a:endParaRPr>
          </a:p>
          <a:p>
            <a:pPr marL="0" indent="0">
              <a:buFontTx/>
              <a:buNone/>
            </a:pPr>
            <a:r>
              <a:rPr lang="en-GB" b="1" dirty="0">
                <a:latin typeface="Calibri" pitchFamily="34" charset="0"/>
              </a:rPr>
              <a:t>  5. Verizon/</a:t>
            </a:r>
            <a:r>
              <a:rPr lang="en-GB" b="1" dirty="0" err="1">
                <a:latin typeface="Calibri" pitchFamily="34" charset="0"/>
              </a:rPr>
              <a:t>Terremark</a:t>
            </a:r>
            <a:endParaRPr lang="en-GB" b="1" dirty="0">
              <a:latin typeface="Calibri" pitchFamily="34" charset="0"/>
            </a:endParaRPr>
          </a:p>
          <a:p>
            <a:pPr marL="0" indent="0">
              <a:buFontTx/>
              <a:buNone/>
            </a:pPr>
            <a:r>
              <a:rPr lang="en-GB" b="1" dirty="0">
                <a:latin typeface="Calibri" pitchFamily="34" charset="0"/>
              </a:rPr>
              <a:t>  4. </a:t>
            </a:r>
            <a:r>
              <a:rPr lang="en-GB" b="1" dirty="0" err="1">
                <a:latin typeface="Calibri" pitchFamily="34" charset="0"/>
              </a:rPr>
              <a:t>Salesforce</a:t>
            </a:r>
            <a:endParaRPr lang="en-GB" b="1" dirty="0">
              <a:latin typeface="Calibri" pitchFamily="34" charset="0"/>
            </a:endParaRPr>
          </a:p>
          <a:p>
            <a:pPr marL="0" indent="0">
              <a:buFontTx/>
              <a:buNone/>
            </a:pPr>
            <a:r>
              <a:rPr lang="en-GB" b="1" dirty="0">
                <a:latin typeface="Calibri" pitchFamily="34" charset="0"/>
              </a:rPr>
              <a:t>  3. </a:t>
            </a:r>
            <a:r>
              <a:rPr lang="en-GB" b="1" dirty="0" err="1">
                <a:latin typeface="Calibri" pitchFamily="34" charset="0"/>
              </a:rPr>
              <a:t>CenturyLink</a:t>
            </a:r>
            <a:r>
              <a:rPr lang="en-GB" b="1" dirty="0">
                <a:latin typeface="Calibri" pitchFamily="34" charset="0"/>
              </a:rPr>
              <a:t>/</a:t>
            </a:r>
            <a:r>
              <a:rPr lang="en-GB" b="1" dirty="0" err="1">
                <a:latin typeface="Calibri" pitchFamily="34" charset="0"/>
              </a:rPr>
              <a:t>Savvis</a:t>
            </a:r>
            <a:endParaRPr lang="en-GB" b="1" dirty="0">
              <a:latin typeface="Calibri" pitchFamily="34" charset="0"/>
            </a:endParaRPr>
          </a:p>
          <a:p>
            <a:pPr marL="0" indent="0">
              <a:buFontTx/>
              <a:buNone/>
            </a:pPr>
            <a:r>
              <a:rPr lang="en-GB" b="1" dirty="0">
                <a:latin typeface="Calibri" pitchFamily="34" charset="0"/>
              </a:rPr>
              <a:t>  2. </a:t>
            </a:r>
            <a:r>
              <a:rPr lang="en-GB" b="1" dirty="0" err="1">
                <a:latin typeface="Calibri" pitchFamily="34" charset="0"/>
              </a:rPr>
              <a:t>Rackspace</a:t>
            </a:r>
            <a:endParaRPr lang="en-GB" b="1" dirty="0">
              <a:latin typeface="Calibri" pitchFamily="34" charset="0"/>
            </a:endParaRPr>
          </a:p>
          <a:p>
            <a:pPr marL="0" indent="0">
              <a:buFontTx/>
              <a:buNone/>
            </a:pPr>
            <a:r>
              <a:rPr lang="en-GB" b="1" dirty="0">
                <a:latin typeface="Calibri" pitchFamily="34" charset="0"/>
              </a:rPr>
              <a:t>  1. </a:t>
            </a:r>
            <a:r>
              <a:rPr lang="en-GB" b="1" dirty="0">
                <a:solidFill>
                  <a:srgbClr val="C00000"/>
                </a:solidFill>
                <a:latin typeface="Calibri" pitchFamily="34" charset="0"/>
              </a:rPr>
              <a:t>Amazon Web Services (AWS)</a:t>
            </a:r>
          </a:p>
          <a:p>
            <a:pPr marL="0" indent="0">
              <a:buFontTx/>
              <a:buNone/>
            </a:pPr>
            <a:endParaRPr lang="en-GB" sz="1600" dirty="0" smtClean="0">
              <a:latin typeface="Calibri" pitchFamily="34" charset="0"/>
            </a:endParaRPr>
          </a:p>
          <a:p>
            <a:pPr marL="0" indent="0">
              <a:buFontTx/>
              <a:buNone/>
            </a:pPr>
            <a:r>
              <a:rPr lang="en-GB" sz="1600" dirty="0" smtClean="0">
                <a:latin typeface="Calibri" pitchFamily="34" charset="0"/>
              </a:rPr>
              <a:t>Source</a:t>
            </a:r>
            <a:r>
              <a:rPr lang="en-GB" sz="1600" dirty="0">
                <a:latin typeface="Calibri" pitchFamily="34" charset="0"/>
              </a:rPr>
              <a:t>: </a:t>
            </a:r>
            <a:r>
              <a:rPr lang="en-GB" sz="1600" dirty="0">
                <a:latin typeface="Calibri" pitchFamily="34" charset="0"/>
                <a:hlinkClick r:id="rId2"/>
              </a:rPr>
              <a:t>http://</a:t>
            </a:r>
            <a:r>
              <a:rPr lang="en-GB" sz="1600" dirty="0" smtClean="0">
                <a:latin typeface="Calibri" pitchFamily="34" charset="0"/>
                <a:hlinkClick r:id="rId2"/>
              </a:rPr>
              <a:t>cdn.ttgtmedia.com/rms/pdf/scc_eguide_counting_down_top10_cloud.pdf</a:t>
            </a:r>
            <a:endParaRPr lang="en-GB" sz="1600" dirty="0" smtClean="0">
              <a:latin typeface="Calibri" pitchFamily="34" charset="0"/>
            </a:endParaRPr>
          </a:p>
          <a:p>
            <a:pPr marL="0" indent="0">
              <a:buFontTx/>
              <a:buNone/>
            </a:pPr>
            <a:endParaRPr lang="en-GB" sz="1600" dirty="0" smtClean="0">
              <a:latin typeface="Calibri" pitchFamily="34" charset="0"/>
            </a:endParaRPr>
          </a:p>
          <a:p>
            <a:pPr marL="0" indent="0" algn="r">
              <a:buFontTx/>
              <a:buNone/>
            </a:pPr>
            <a:endParaRPr lang="en-GB" sz="1600" dirty="0">
              <a:latin typeface="Calibri" pitchFamily="34" charset="0"/>
            </a:endParaRPr>
          </a:p>
          <a:p>
            <a:endParaRPr lang="en-GB" dirty="0"/>
          </a:p>
        </p:txBody>
      </p:sp>
    </p:spTree>
    <p:extLst>
      <p:ext uri="{BB962C8B-B14F-4D97-AF65-F5344CB8AC3E}">
        <p14:creationId xmlns:p14="http://schemas.microsoft.com/office/powerpoint/2010/main" val="104825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8229600" cy="936625"/>
          </a:xfrm>
        </p:spPr>
        <p:txBody>
          <a:bodyPr/>
          <a:lstStyle/>
          <a:p>
            <a:r>
              <a:rPr lang="en-GB" dirty="0" smtClean="0"/>
              <a:t>Amazon Web Services (#1)</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solidFill>
                  <a:srgbClr val="000000"/>
                </a:solidFill>
              </a:rPr>
              <a:pPr>
                <a:defRPr/>
              </a:pPr>
              <a:t>14</a:t>
            </a:fld>
            <a:endParaRPr lang="en-GB">
              <a:solidFill>
                <a:srgbClr val="000000"/>
              </a:solidFill>
            </a:endParaRPr>
          </a:p>
        </p:txBody>
      </p:sp>
      <p:sp>
        <p:nvSpPr>
          <p:cNvPr id="4" name="Content Placeholder 3"/>
          <p:cNvSpPr>
            <a:spLocks noGrp="1"/>
          </p:cNvSpPr>
          <p:nvPr>
            <p:ph idx="1"/>
          </p:nvPr>
        </p:nvSpPr>
        <p:spPr>
          <a:xfrm>
            <a:off x="179512" y="1988840"/>
            <a:ext cx="8784976" cy="4536504"/>
          </a:xfrm>
        </p:spPr>
        <p:txBody>
          <a:bodyPr/>
          <a:lstStyle/>
          <a:p>
            <a:r>
              <a:rPr lang="en-GB" sz="1600" dirty="0" smtClean="0"/>
              <a:t>Data from analysts (Macquarie Capital) published in January 2013: the top 200 accounts in one of the AWS sales region in the US spent amounts varying between $5,000 and $200,000 per month: </a:t>
            </a:r>
            <a:r>
              <a:rPr lang="en-GB" sz="1600" dirty="0">
                <a:solidFill>
                  <a:srgbClr val="C00000"/>
                </a:solidFill>
              </a:rPr>
              <a:t>SMEs?</a:t>
            </a:r>
          </a:p>
          <a:p>
            <a:endParaRPr lang="en-GB" sz="1600" dirty="0" smtClean="0"/>
          </a:p>
          <a:p>
            <a:r>
              <a:rPr lang="en-GB" sz="1600" dirty="0"/>
              <a:t>Market</a:t>
            </a:r>
            <a:r>
              <a:rPr lang="en-GB" sz="1600" dirty="0" smtClean="0">
                <a:solidFill>
                  <a:srgbClr val="C00000"/>
                </a:solidFill>
              </a:rPr>
              <a:t> </a:t>
            </a:r>
            <a:r>
              <a:rPr lang="en-GB" sz="1600" dirty="0" smtClean="0"/>
              <a:t>for the type of services offered by AWS in 2012: </a:t>
            </a:r>
            <a:r>
              <a:rPr lang="en-GB" sz="1600" dirty="0" smtClean="0">
                <a:solidFill>
                  <a:srgbClr val="C00000"/>
                </a:solidFill>
              </a:rPr>
              <a:t>$11.0 billion </a:t>
            </a:r>
            <a:endParaRPr lang="en-GB" sz="1600" dirty="0" smtClean="0">
              <a:ea typeface="+mn-ea"/>
              <a:cs typeface="+mn-cs"/>
            </a:endParaRPr>
          </a:p>
          <a:p>
            <a:r>
              <a:rPr lang="en-GB" sz="1600" dirty="0" smtClean="0"/>
              <a:t>AWS estimated revenue in 2012: </a:t>
            </a:r>
            <a:r>
              <a:rPr lang="en-GB" sz="1600" dirty="0" smtClean="0">
                <a:solidFill>
                  <a:srgbClr val="C00000"/>
                </a:solidFill>
              </a:rPr>
              <a:t>$2.0 billion </a:t>
            </a:r>
            <a:r>
              <a:rPr lang="en-GB" sz="1600" dirty="0" smtClean="0"/>
              <a:t>(18% market share)</a:t>
            </a:r>
          </a:p>
          <a:p>
            <a:endParaRPr lang="en-GB" sz="1600" dirty="0" smtClean="0"/>
          </a:p>
          <a:p>
            <a:r>
              <a:rPr lang="en-GB" sz="1600" dirty="0" smtClean="0"/>
              <a:t>Forecast for AWS revenues:</a:t>
            </a:r>
          </a:p>
          <a:p>
            <a:pPr lvl="1"/>
            <a:r>
              <a:rPr lang="en-GB" sz="1200" dirty="0" smtClean="0"/>
              <a:t>2013: $3.8 billion (growth = 90%)</a:t>
            </a:r>
          </a:p>
          <a:p>
            <a:pPr lvl="1"/>
            <a:r>
              <a:rPr lang="en-GB" sz="1200" dirty="0" smtClean="0"/>
              <a:t>2014: $6.2 billion (growth = 63%)</a:t>
            </a:r>
          </a:p>
          <a:p>
            <a:pPr lvl="1"/>
            <a:r>
              <a:rPr lang="en-GB" sz="1200" dirty="0" smtClean="0"/>
              <a:t>2015: $8.8 billion (growth = 42%)</a:t>
            </a:r>
          </a:p>
          <a:p>
            <a:pPr lvl="1"/>
            <a:endParaRPr lang="en-GB" sz="1200" dirty="0" smtClean="0"/>
          </a:p>
          <a:p>
            <a:r>
              <a:rPr lang="en-GB" sz="1600" dirty="0" smtClean="0"/>
              <a:t>AWS cumulative revenues until 2020 (assuming zero growth after 2015):         </a:t>
            </a:r>
            <a:r>
              <a:rPr lang="en-GB" sz="1600" dirty="0" smtClean="0">
                <a:solidFill>
                  <a:srgbClr val="C00000"/>
                </a:solidFill>
              </a:rPr>
              <a:t>$63.0 billion</a:t>
            </a:r>
          </a:p>
          <a:p>
            <a:endParaRPr lang="en-GB" sz="1600" dirty="0" smtClean="0">
              <a:solidFill>
                <a:srgbClr val="C00000"/>
              </a:solidFill>
            </a:endParaRPr>
          </a:p>
          <a:p>
            <a:pPr marL="342900" lvl="1" indent="-342900">
              <a:buFont typeface="Arial" pitchFamily="34" charset="0"/>
              <a:buChar char="•"/>
            </a:pPr>
            <a:r>
              <a:rPr lang="en-GB" sz="1600" dirty="0"/>
              <a:t>Forecast </a:t>
            </a:r>
            <a:r>
              <a:rPr lang="en-GB" sz="1600" dirty="0" smtClean="0"/>
              <a:t>of expenditure (source: </a:t>
            </a:r>
            <a:r>
              <a:rPr lang="en-GB" sz="1600" dirty="0"/>
              <a:t>IDC) </a:t>
            </a:r>
            <a:r>
              <a:rPr lang="en-GB" sz="1600" dirty="0" smtClean="0"/>
              <a:t>with 'public cloud' services in the EU until 2020: between </a:t>
            </a:r>
            <a:r>
              <a:rPr lang="en-GB" sz="1600" dirty="0" smtClean="0">
                <a:solidFill>
                  <a:srgbClr val="C00000"/>
                </a:solidFill>
                <a:ea typeface="+mn-ea"/>
                <a:cs typeface="+mn-cs"/>
              </a:rPr>
              <a:t>€35 billion </a:t>
            </a:r>
            <a:r>
              <a:rPr lang="en-GB" sz="1600" dirty="0" smtClean="0"/>
              <a:t>and </a:t>
            </a:r>
            <a:r>
              <a:rPr lang="en-GB" sz="1600" dirty="0" smtClean="0">
                <a:solidFill>
                  <a:srgbClr val="C00000"/>
                </a:solidFill>
                <a:ea typeface="+mn-ea"/>
                <a:cs typeface="+mn-cs"/>
              </a:rPr>
              <a:t>€78 billion</a:t>
            </a:r>
            <a:endParaRPr lang="en-GB" sz="1600" dirty="0">
              <a:solidFill>
                <a:srgbClr val="C00000"/>
              </a:solidFill>
              <a:ea typeface="+mn-ea"/>
              <a:cs typeface="+mn-cs"/>
            </a:endParaRPr>
          </a:p>
        </p:txBody>
      </p:sp>
    </p:spTree>
    <p:extLst>
      <p:ext uri="{BB962C8B-B14F-4D97-AF65-F5344CB8AC3E}">
        <p14:creationId xmlns:p14="http://schemas.microsoft.com/office/powerpoint/2010/main" val="2627903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15</a:t>
            </a:fld>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61975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9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46861DAA-5BBC-4812-876F-0D7C7B9EA75C}" type="slidenum">
              <a:rPr lang="en-GB" smtClean="0"/>
              <a:pPr>
                <a:defRPr/>
              </a:pPr>
              <a:t>16</a:t>
            </a:fld>
            <a:endParaRPr lang="en-GB"/>
          </a:p>
        </p:txBody>
      </p:sp>
      <p:pic>
        <p:nvPicPr>
          <p:cNvPr id="6" name="Picture 2" descr="Hype Cycle for Emerging Technologies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91" y="1565793"/>
            <a:ext cx="7128792" cy="44554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sz="1600" dirty="0" smtClean="0"/>
          </a:p>
        </p:txBody>
      </p:sp>
      <p:sp>
        <p:nvSpPr>
          <p:cNvPr id="7" name="TextBox 6"/>
          <p:cNvSpPr txBox="1"/>
          <p:nvPr/>
        </p:nvSpPr>
        <p:spPr>
          <a:xfrm>
            <a:off x="5220072" y="6309320"/>
            <a:ext cx="2736304" cy="276999"/>
          </a:xfrm>
          <a:prstGeom prst="rect">
            <a:avLst/>
          </a:prstGeom>
          <a:noFill/>
        </p:spPr>
        <p:txBody>
          <a:bodyPr wrap="square" rtlCol="0">
            <a:spAutoFit/>
          </a:bodyPr>
          <a:lstStyle/>
          <a:p>
            <a:r>
              <a:rPr lang="en-GB" sz="1200" b="0" dirty="0" smtClean="0">
                <a:solidFill>
                  <a:srgbClr val="0F5494"/>
                </a:solidFill>
              </a:rPr>
              <a:t>Source: Gartner, August 2013</a:t>
            </a:r>
          </a:p>
        </p:txBody>
      </p:sp>
    </p:spTree>
    <p:extLst>
      <p:ext uri="{BB962C8B-B14F-4D97-AF65-F5344CB8AC3E}">
        <p14:creationId xmlns:p14="http://schemas.microsoft.com/office/powerpoint/2010/main" val="3365032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8"/>
            <a:ext cx="8229600" cy="936625"/>
          </a:xfrm>
        </p:spPr>
        <p:txBody>
          <a:bodyPr/>
          <a:lstStyle/>
          <a:p>
            <a:r>
              <a:rPr lang="en-GB" dirty="0" smtClean="0"/>
              <a:t>1. On-going measures (DAE actions)</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17</a:t>
            </a:fld>
            <a:endParaRPr lang="en-GB"/>
          </a:p>
        </p:txBody>
      </p:sp>
      <p:sp>
        <p:nvSpPr>
          <p:cNvPr id="4" name="Content Placeholder 3"/>
          <p:cNvSpPr>
            <a:spLocks noGrp="1"/>
          </p:cNvSpPr>
          <p:nvPr>
            <p:ph idx="1"/>
          </p:nvPr>
        </p:nvSpPr>
        <p:spPr>
          <a:xfrm>
            <a:off x="457200" y="2276872"/>
            <a:ext cx="8229600" cy="4320480"/>
          </a:xfrm>
        </p:spPr>
        <p:txBody>
          <a:bodyPr/>
          <a:lstStyle/>
          <a:p>
            <a:r>
              <a:rPr lang="en-GB" dirty="0">
                <a:solidFill>
                  <a:srgbClr val="C00000"/>
                </a:solidFill>
              </a:rPr>
              <a:t>Opening up </a:t>
            </a:r>
            <a:r>
              <a:rPr lang="en-GB" u="sng" dirty="0">
                <a:solidFill>
                  <a:srgbClr val="C00000"/>
                </a:solidFill>
              </a:rPr>
              <a:t>access to online content</a:t>
            </a:r>
          </a:p>
          <a:p>
            <a:endParaRPr lang="en-GB" dirty="0" smtClean="0"/>
          </a:p>
          <a:p>
            <a:pPr lvl="1"/>
            <a:r>
              <a:rPr lang="en-GB" dirty="0" smtClean="0"/>
              <a:t>Promote content </a:t>
            </a:r>
            <a:r>
              <a:rPr lang="en-GB" dirty="0"/>
              <a:t>distribution models</a:t>
            </a:r>
            <a:r>
              <a:rPr lang="en-GB" dirty="0" smtClean="0">
                <a:solidFill>
                  <a:srgbClr val="C00000"/>
                </a:solidFill>
              </a:rPr>
              <a:t> </a:t>
            </a:r>
            <a:r>
              <a:rPr lang="en-GB" dirty="0" smtClean="0"/>
              <a:t>that </a:t>
            </a:r>
            <a:r>
              <a:rPr lang="en-GB" dirty="0">
                <a:solidFill>
                  <a:srgbClr val="C00000"/>
                </a:solidFill>
              </a:rPr>
              <a:t>enhance access to and use of all sorts of content </a:t>
            </a:r>
            <a:r>
              <a:rPr lang="en-GB" dirty="0" smtClean="0"/>
              <a:t>(music, audio-visual, books) across different devices and in different territories</a:t>
            </a:r>
          </a:p>
          <a:p>
            <a:pPr lvl="1"/>
            <a:r>
              <a:rPr lang="en-GB" dirty="0" smtClean="0"/>
              <a:t>The Commission is </a:t>
            </a:r>
            <a:r>
              <a:rPr lang="en-GB" u="sng" dirty="0" smtClean="0"/>
              <a:t>considering</a:t>
            </a:r>
            <a:r>
              <a:rPr lang="en-GB" dirty="0" smtClean="0"/>
              <a:t> further actions to promote and facilitate the </a:t>
            </a:r>
            <a:r>
              <a:rPr lang="en-GB" dirty="0" smtClean="0">
                <a:solidFill>
                  <a:srgbClr val="C00000"/>
                </a:solidFill>
              </a:rPr>
              <a:t>licensing</a:t>
            </a:r>
            <a:r>
              <a:rPr lang="en-GB" dirty="0" smtClean="0"/>
              <a:t> </a:t>
            </a:r>
            <a:r>
              <a:rPr lang="en-GB" dirty="0">
                <a:solidFill>
                  <a:srgbClr val="C00000"/>
                </a:solidFill>
              </a:rPr>
              <a:t>of </a:t>
            </a:r>
            <a:r>
              <a:rPr lang="en-GB" dirty="0" err="1">
                <a:solidFill>
                  <a:srgbClr val="C00000"/>
                </a:solidFill>
              </a:rPr>
              <a:t>audiovisual</a:t>
            </a:r>
            <a:r>
              <a:rPr lang="en-GB" dirty="0">
                <a:solidFill>
                  <a:srgbClr val="C00000"/>
                </a:solidFill>
              </a:rPr>
              <a:t> works </a:t>
            </a:r>
            <a:r>
              <a:rPr lang="en-GB" dirty="0" smtClean="0"/>
              <a:t>for </a:t>
            </a:r>
            <a:r>
              <a:rPr lang="en-GB" dirty="0"/>
              <a:t>online distribution</a:t>
            </a:r>
            <a:r>
              <a:rPr lang="en-GB" dirty="0" smtClean="0"/>
              <a:t>, in particular across borders, as a follow up to the </a:t>
            </a:r>
            <a:r>
              <a:rPr lang="en-GB" dirty="0" err="1" smtClean="0"/>
              <a:t>Audiovisual</a:t>
            </a:r>
            <a:r>
              <a:rPr lang="en-GB" dirty="0" smtClean="0"/>
              <a:t> Green Paper [COM(2011)427 of 13 July 2011]</a:t>
            </a:r>
          </a:p>
          <a:p>
            <a:pPr lvl="1"/>
            <a:r>
              <a:rPr lang="en-GB" sz="1200" dirty="0" smtClean="0">
                <a:hlinkClick r:id="rId2"/>
              </a:rPr>
              <a:t>http://eur-lex.europa.eu/LexUriServ/LexUriServ.do?uri=COM:2011:0427:FIN:EN:PDF</a:t>
            </a:r>
            <a:endParaRPr lang="en-GB" sz="1200" dirty="0" smtClean="0"/>
          </a:p>
          <a:p>
            <a:pPr lvl="1"/>
            <a:endParaRPr lang="en-GB" dirty="0" smtClean="0"/>
          </a:p>
          <a:p>
            <a:pPr lvl="1"/>
            <a:r>
              <a:rPr lang="en-GB" dirty="0" smtClean="0"/>
              <a:t>Considering that consumers can use the </a:t>
            </a:r>
            <a:r>
              <a:rPr lang="en-GB" dirty="0" smtClean="0">
                <a:solidFill>
                  <a:srgbClr val="C00000"/>
                </a:solidFill>
              </a:rPr>
              <a:t>cloud </a:t>
            </a:r>
            <a:r>
              <a:rPr lang="en-GB" dirty="0"/>
              <a:t>as a digital locker for content and as a synchronisation tool to access content from different devices</a:t>
            </a:r>
            <a:r>
              <a:rPr lang="en-GB" dirty="0" smtClean="0"/>
              <a:t>, </a:t>
            </a:r>
            <a:r>
              <a:rPr lang="en-GB" dirty="0"/>
              <a:t>questions</a:t>
            </a:r>
            <a:r>
              <a:rPr lang="en-GB" dirty="0" smtClean="0">
                <a:solidFill>
                  <a:srgbClr val="C00000"/>
                </a:solidFill>
                <a:ea typeface="+mn-ea"/>
                <a:cs typeface="+mn-cs"/>
              </a:rPr>
              <a:t> </a:t>
            </a:r>
            <a:r>
              <a:rPr lang="en-GB" dirty="0"/>
              <a:t>arise</a:t>
            </a:r>
            <a:r>
              <a:rPr lang="en-GB" dirty="0" smtClean="0">
                <a:solidFill>
                  <a:srgbClr val="C00000"/>
                </a:solidFill>
                <a:ea typeface="+mn-ea"/>
                <a:cs typeface="+mn-cs"/>
              </a:rPr>
              <a:t> </a:t>
            </a:r>
            <a:r>
              <a:rPr lang="en-GB" dirty="0"/>
              <a:t>on the </a:t>
            </a:r>
            <a:r>
              <a:rPr lang="en-GB" dirty="0" smtClean="0"/>
              <a:t>possible collection of </a:t>
            </a:r>
            <a:r>
              <a:rPr lang="en-GB" dirty="0" smtClean="0">
                <a:solidFill>
                  <a:srgbClr val="C00000"/>
                </a:solidFill>
              </a:rPr>
              <a:t>private copy levies </a:t>
            </a:r>
            <a:r>
              <a:rPr lang="en-GB" dirty="0" smtClean="0"/>
              <a:t>for any private copying of content to, from or within the </a:t>
            </a:r>
            <a:r>
              <a:rPr lang="en-GB" dirty="0" smtClean="0">
                <a:solidFill>
                  <a:srgbClr val="C00000"/>
                </a:solidFill>
              </a:rPr>
              <a:t>cloud</a:t>
            </a:r>
            <a:endParaRPr lang="en-GB" dirty="0" smtClean="0"/>
          </a:p>
          <a:p>
            <a:pPr lvl="1"/>
            <a:r>
              <a:rPr lang="en-GB" dirty="0" smtClean="0"/>
              <a:t>The Commission </a:t>
            </a:r>
            <a:r>
              <a:rPr lang="en-GB" dirty="0"/>
              <a:t>is </a:t>
            </a:r>
            <a:r>
              <a:rPr lang="en-GB" u="sng" dirty="0"/>
              <a:t>assessing</a:t>
            </a:r>
            <a:r>
              <a:rPr lang="en-GB" dirty="0"/>
              <a:t> whether there is a need to clarify the scope of the private copying exception and the </a:t>
            </a:r>
            <a:r>
              <a:rPr lang="en-GB" dirty="0" smtClean="0"/>
              <a:t>applicability of levies</a:t>
            </a:r>
            <a:endParaRPr lang="en-GB" dirty="0"/>
          </a:p>
        </p:txBody>
      </p:sp>
    </p:spTree>
    <p:extLst>
      <p:ext uri="{BB962C8B-B14F-4D97-AF65-F5344CB8AC3E}">
        <p14:creationId xmlns:p14="http://schemas.microsoft.com/office/powerpoint/2010/main" val="2871473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p>
            <a:r>
              <a:rPr lang="pt-PT" dirty="0" smtClean="0"/>
              <a:t>2. </a:t>
            </a:r>
            <a:r>
              <a:rPr lang="en-GB" dirty="0"/>
              <a:t>On-going measures (DAE actions)</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solidFill>
                  <a:srgbClr val="000000"/>
                </a:solidFill>
              </a:rPr>
              <a:pPr>
                <a:defRPr/>
              </a:pPr>
              <a:t>18</a:t>
            </a:fld>
            <a:endParaRPr lang="en-GB">
              <a:solidFill>
                <a:srgbClr val="000000"/>
              </a:solidFill>
            </a:endParaRPr>
          </a:p>
        </p:txBody>
      </p:sp>
      <p:sp>
        <p:nvSpPr>
          <p:cNvPr id="4" name="Content Placeholder 3"/>
          <p:cNvSpPr>
            <a:spLocks noGrp="1"/>
          </p:cNvSpPr>
          <p:nvPr>
            <p:ph idx="1"/>
          </p:nvPr>
        </p:nvSpPr>
        <p:spPr>
          <a:xfrm>
            <a:off x="107504" y="1844824"/>
            <a:ext cx="8928992" cy="4680520"/>
          </a:xfrm>
        </p:spPr>
        <p:txBody>
          <a:bodyPr/>
          <a:lstStyle/>
          <a:p>
            <a:r>
              <a:rPr lang="en-GB" dirty="0">
                <a:solidFill>
                  <a:srgbClr val="C00000"/>
                </a:solidFill>
              </a:rPr>
              <a:t>Make </a:t>
            </a:r>
            <a:r>
              <a:rPr lang="en-GB" u="sng" dirty="0">
                <a:solidFill>
                  <a:srgbClr val="C00000"/>
                </a:solidFill>
              </a:rPr>
              <a:t>online and cross-border transactions</a:t>
            </a:r>
            <a:r>
              <a:rPr lang="en-GB" dirty="0">
                <a:solidFill>
                  <a:srgbClr val="C00000"/>
                </a:solidFill>
              </a:rPr>
              <a:t> straightforward</a:t>
            </a:r>
          </a:p>
          <a:p>
            <a:pPr lvl="1"/>
            <a:r>
              <a:rPr lang="en-GB" dirty="0" smtClean="0"/>
              <a:t>Revision of the </a:t>
            </a:r>
            <a:r>
              <a:rPr lang="en-GB" dirty="0" err="1" smtClean="0"/>
              <a:t>eCommerce</a:t>
            </a:r>
            <a:r>
              <a:rPr lang="en-GB" dirty="0" smtClean="0"/>
              <a:t> Directive reaffirmed the </a:t>
            </a:r>
            <a:r>
              <a:rPr lang="en-GB" dirty="0">
                <a:solidFill>
                  <a:srgbClr val="C00000"/>
                </a:solidFill>
              </a:rPr>
              <a:t>role of electronic commerce</a:t>
            </a:r>
            <a:r>
              <a:rPr lang="en-GB" dirty="0" smtClean="0"/>
              <a:t> as essential for the growth of digital services in Europe [COM(2011)942 of 11 January 2012]</a:t>
            </a:r>
          </a:p>
          <a:p>
            <a:pPr lvl="1"/>
            <a:r>
              <a:rPr lang="en-GB" sz="1200" dirty="0" smtClean="0">
                <a:hlinkClick r:id="rId2"/>
              </a:rPr>
              <a:t>http://eur-lex.europa.eu/LexUriServ/LexUriServ.do?uri=COM:2011:0942:FIN:en:PDF</a:t>
            </a:r>
            <a:endParaRPr lang="en-GB" sz="1200" dirty="0" smtClean="0"/>
          </a:p>
          <a:p>
            <a:pPr lvl="1"/>
            <a:r>
              <a:rPr lang="en-GB" dirty="0">
                <a:solidFill>
                  <a:srgbClr val="C00000"/>
                </a:solidFill>
              </a:rPr>
              <a:t>Exemption </a:t>
            </a:r>
            <a:r>
              <a:rPr lang="en-GB" dirty="0"/>
              <a:t>from</a:t>
            </a:r>
            <a:r>
              <a:rPr lang="en-GB" dirty="0">
                <a:solidFill>
                  <a:srgbClr val="C00000"/>
                </a:solidFill>
              </a:rPr>
              <a:t> </a:t>
            </a:r>
            <a:r>
              <a:rPr lang="en-GB" dirty="0" smtClean="0">
                <a:solidFill>
                  <a:srgbClr val="C00000"/>
                </a:solidFill>
              </a:rPr>
              <a:t>liability </a:t>
            </a:r>
            <a:r>
              <a:rPr lang="en-GB" dirty="0" smtClean="0"/>
              <a:t>for information </a:t>
            </a:r>
            <a:r>
              <a:rPr lang="en-GB" dirty="0"/>
              <a:t>society services</a:t>
            </a:r>
            <a:r>
              <a:rPr lang="en-GB" dirty="0" smtClean="0">
                <a:solidFill>
                  <a:srgbClr val="C00000"/>
                </a:solidFill>
              </a:rPr>
              <a:t> </a:t>
            </a:r>
            <a:r>
              <a:rPr lang="en-GB" dirty="0">
                <a:solidFill>
                  <a:srgbClr val="C00000"/>
                </a:solidFill>
              </a:rPr>
              <a:t>providers </a:t>
            </a:r>
            <a:r>
              <a:rPr lang="en-GB" dirty="0"/>
              <a:t>when they host or transmit illegal information that has been provided by a third party</a:t>
            </a:r>
          </a:p>
          <a:p>
            <a:pPr lvl="1"/>
            <a:r>
              <a:rPr lang="en-GB" dirty="0" smtClean="0"/>
              <a:t>Complex value chains spanning </a:t>
            </a:r>
            <a:r>
              <a:rPr lang="en-GB" dirty="0">
                <a:solidFill>
                  <a:srgbClr val="C00000"/>
                </a:solidFill>
              </a:rPr>
              <a:t>multiple</a:t>
            </a:r>
            <a:r>
              <a:rPr lang="en-GB" dirty="0" smtClean="0"/>
              <a:t> </a:t>
            </a:r>
            <a:r>
              <a:rPr lang="en-GB" dirty="0">
                <a:solidFill>
                  <a:srgbClr val="C00000"/>
                </a:solidFill>
              </a:rPr>
              <a:t>jurisdictions</a:t>
            </a:r>
            <a:r>
              <a:rPr lang="en-GB" dirty="0" smtClean="0"/>
              <a:t> raise questions on the </a:t>
            </a:r>
            <a:r>
              <a:rPr lang="en-GB" dirty="0"/>
              <a:t>determination of the </a:t>
            </a:r>
            <a:r>
              <a:rPr lang="en-GB" dirty="0">
                <a:solidFill>
                  <a:srgbClr val="C00000"/>
                </a:solidFill>
              </a:rPr>
              <a:t>applicable law </a:t>
            </a:r>
            <a:r>
              <a:rPr lang="en-GB" dirty="0" smtClean="0"/>
              <a:t>and the </a:t>
            </a:r>
            <a:r>
              <a:rPr lang="en-GB" dirty="0" smtClean="0">
                <a:solidFill>
                  <a:srgbClr val="C00000"/>
                </a:solidFill>
              </a:rPr>
              <a:t>application of </a:t>
            </a:r>
            <a:r>
              <a:rPr lang="en-GB" dirty="0">
                <a:solidFill>
                  <a:srgbClr val="C00000"/>
                </a:solidFill>
              </a:rPr>
              <a:t>notification procedures </a:t>
            </a:r>
            <a:r>
              <a:rPr lang="en-GB" dirty="0" smtClean="0"/>
              <a:t>concerning allegedly illegal information and activities. Follow up of COM(2011)942</a:t>
            </a:r>
          </a:p>
          <a:p>
            <a:pPr lvl="1"/>
            <a:r>
              <a:rPr lang="en-GB" dirty="0"/>
              <a:t>Adoption of common</a:t>
            </a:r>
            <a:r>
              <a:rPr lang="en-GB" dirty="0">
                <a:solidFill>
                  <a:srgbClr val="C00000"/>
                </a:solidFill>
              </a:rPr>
              <a:t> standards </a:t>
            </a:r>
            <a:r>
              <a:rPr lang="en-GB" dirty="0"/>
              <a:t>that permit </a:t>
            </a:r>
            <a:r>
              <a:rPr lang="en-GB" dirty="0" smtClean="0"/>
              <a:t>safe </a:t>
            </a:r>
            <a:r>
              <a:rPr lang="en-GB" dirty="0"/>
              <a:t>use of services requiring reliable </a:t>
            </a:r>
            <a:r>
              <a:rPr lang="en-GB" dirty="0">
                <a:solidFill>
                  <a:srgbClr val="C00000"/>
                </a:solidFill>
              </a:rPr>
              <a:t>authentication</a:t>
            </a:r>
            <a:r>
              <a:rPr lang="en-GB" dirty="0"/>
              <a:t> and </a:t>
            </a:r>
            <a:r>
              <a:rPr lang="en-GB" dirty="0">
                <a:solidFill>
                  <a:srgbClr val="C00000"/>
                </a:solidFill>
              </a:rPr>
              <a:t>authorisation</a:t>
            </a:r>
            <a:r>
              <a:rPr lang="en-GB" dirty="0" smtClean="0"/>
              <a:t>. Follow up of COM(2012)238 of 4 June 2012 (Regulation on </a:t>
            </a:r>
            <a:r>
              <a:rPr lang="en-GB" dirty="0" err="1" smtClean="0"/>
              <a:t>eIdentification</a:t>
            </a:r>
            <a:r>
              <a:rPr lang="en-GB" dirty="0" smtClean="0"/>
              <a:t> and Trust Services)</a:t>
            </a:r>
          </a:p>
          <a:p>
            <a:pPr lvl="1"/>
            <a:r>
              <a:rPr lang="en-GB" sz="1200" dirty="0" smtClean="0">
                <a:hlinkClick r:id="rId3"/>
              </a:rPr>
              <a:t>http://eur-lex.europa.eu/LexUriServ/LexUriServ.do?uri=COM:2012:0238:FIN:EN:PDF</a:t>
            </a:r>
            <a:endParaRPr lang="en-GB" sz="1200" dirty="0" smtClean="0"/>
          </a:p>
          <a:p>
            <a:pPr lvl="1"/>
            <a:r>
              <a:rPr lang="en-GB" dirty="0" smtClean="0"/>
              <a:t>General cyber security challenges addressed in the </a:t>
            </a:r>
            <a:r>
              <a:rPr lang="en-GB" dirty="0">
                <a:solidFill>
                  <a:srgbClr val="C00000"/>
                </a:solidFill>
              </a:rPr>
              <a:t>EU Strategy for Cyber Security </a:t>
            </a:r>
            <a:r>
              <a:rPr lang="en-GB" dirty="0" smtClean="0"/>
              <a:t>[JOIN(2013)1 and COM(2013)48 of 7 February 2013]</a:t>
            </a:r>
            <a:r>
              <a:rPr lang="en-GB" dirty="0" smtClean="0">
                <a:solidFill>
                  <a:srgbClr val="FF0000"/>
                </a:solidFill>
              </a:rPr>
              <a:t> </a:t>
            </a:r>
          </a:p>
          <a:p>
            <a:pPr lvl="1"/>
            <a:r>
              <a:rPr lang="en-GB" sz="1200" dirty="0" smtClean="0">
                <a:solidFill>
                  <a:srgbClr val="FF0000"/>
                </a:solidFill>
                <a:hlinkClick r:id="rId4"/>
              </a:rPr>
              <a:t>http</a:t>
            </a:r>
            <a:r>
              <a:rPr lang="en-GB" sz="1200" dirty="0">
                <a:solidFill>
                  <a:srgbClr val="FF0000"/>
                </a:solidFill>
                <a:hlinkClick r:id="rId4"/>
              </a:rPr>
              <a:t>://</a:t>
            </a:r>
            <a:r>
              <a:rPr lang="en-GB" sz="1200" dirty="0" smtClean="0">
                <a:solidFill>
                  <a:srgbClr val="FF0000"/>
                </a:solidFill>
                <a:hlinkClick r:id="rId4"/>
              </a:rPr>
              <a:t>ec.europa.eu/digital-agenda/en/news/eu-cybersecurity-plan-protect-open-internet-and-online-freedom-and-opportunity-cyber-security</a:t>
            </a:r>
            <a:endParaRPr lang="en-GB" sz="1200" dirty="0" smtClean="0">
              <a:solidFill>
                <a:srgbClr val="FF0000"/>
              </a:solidFill>
            </a:endParaRPr>
          </a:p>
          <a:p>
            <a:pPr lvl="1"/>
            <a:r>
              <a:rPr lang="en-GB" sz="1200" dirty="0">
                <a:solidFill>
                  <a:srgbClr val="FF0000"/>
                </a:solidFill>
                <a:hlinkClick r:id="rId4"/>
              </a:rPr>
              <a:t>http://</a:t>
            </a:r>
            <a:r>
              <a:rPr lang="en-GB" sz="1200" dirty="0" smtClean="0">
                <a:solidFill>
                  <a:srgbClr val="FF0000"/>
                </a:solidFill>
                <a:hlinkClick r:id="rId4"/>
              </a:rPr>
              <a:t>ec.europa.eu/digital-agenda/en/news/eu-cybersecurity-plan-protect-open-internet-and-online-freedom-and-opportunity-cyber-security</a:t>
            </a:r>
            <a:endParaRPr lang="en-GB" sz="1200" dirty="0" smtClean="0">
              <a:solidFill>
                <a:srgbClr val="FF0000"/>
              </a:solidFill>
            </a:endParaRPr>
          </a:p>
          <a:p>
            <a:pPr lvl="1"/>
            <a:endParaRPr lang="en-GB" sz="1200" dirty="0" smtClean="0">
              <a:solidFill>
                <a:srgbClr val="FF0000"/>
              </a:solidFill>
            </a:endParaRPr>
          </a:p>
          <a:p>
            <a:pPr lvl="1"/>
            <a:endParaRPr lang="en-GB" dirty="0" smtClean="0">
              <a:solidFill>
                <a:srgbClr val="FF0000"/>
              </a:solidFill>
            </a:endParaRPr>
          </a:p>
          <a:p>
            <a:pPr lvl="1"/>
            <a:endParaRPr lang="pt-PT" sz="1200" dirty="0" smtClean="0"/>
          </a:p>
          <a:p>
            <a:pPr lvl="1"/>
            <a:endParaRPr lang="pt-PT" dirty="0"/>
          </a:p>
        </p:txBody>
      </p:sp>
    </p:spTree>
    <p:extLst>
      <p:ext uri="{BB962C8B-B14F-4D97-AF65-F5344CB8AC3E}">
        <p14:creationId xmlns:p14="http://schemas.microsoft.com/office/powerpoint/2010/main" val="3263787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8229600" cy="936625"/>
          </a:xfrm>
        </p:spPr>
        <p:txBody>
          <a:bodyPr/>
          <a:lstStyle/>
          <a:p>
            <a:r>
              <a:rPr lang="pt-PT" dirty="0" smtClean="0"/>
              <a:t>3. </a:t>
            </a:r>
            <a:r>
              <a:rPr lang="en-GB" dirty="0"/>
              <a:t>On-going measures (DAE actions)</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solidFill>
                  <a:srgbClr val="000000"/>
                </a:solidFill>
              </a:rPr>
              <a:pPr>
                <a:defRPr/>
              </a:pPr>
              <a:t>19</a:t>
            </a:fld>
            <a:endParaRPr lang="en-GB">
              <a:solidFill>
                <a:srgbClr val="000000"/>
              </a:solidFill>
            </a:endParaRPr>
          </a:p>
        </p:txBody>
      </p:sp>
      <p:sp>
        <p:nvSpPr>
          <p:cNvPr id="4" name="Content Placeholder 3"/>
          <p:cNvSpPr>
            <a:spLocks noGrp="1"/>
          </p:cNvSpPr>
          <p:nvPr>
            <p:ph idx="1"/>
          </p:nvPr>
        </p:nvSpPr>
        <p:spPr>
          <a:xfrm>
            <a:off x="457200" y="2060848"/>
            <a:ext cx="8229600" cy="4464496"/>
          </a:xfrm>
        </p:spPr>
        <p:txBody>
          <a:bodyPr/>
          <a:lstStyle/>
          <a:p>
            <a:r>
              <a:rPr lang="en-GB" dirty="0">
                <a:solidFill>
                  <a:srgbClr val="C00000"/>
                </a:solidFill>
              </a:rPr>
              <a:t>Building </a:t>
            </a:r>
            <a:r>
              <a:rPr lang="en-GB" u="sng" dirty="0" smtClean="0">
                <a:solidFill>
                  <a:srgbClr val="C00000"/>
                </a:solidFill>
              </a:rPr>
              <a:t>confidence</a:t>
            </a:r>
            <a:r>
              <a:rPr lang="en-GB" dirty="0" smtClean="0">
                <a:solidFill>
                  <a:srgbClr val="C00000"/>
                </a:solidFill>
              </a:rPr>
              <a:t> on digital services</a:t>
            </a:r>
            <a:endParaRPr lang="en-GB" dirty="0">
              <a:solidFill>
                <a:srgbClr val="C00000"/>
              </a:solidFill>
            </a:endParaRPr>
          </a:p>
          <a:p>
            <a:pPr lvl="1"/>
            <a:endParaRPr lang="en-GB" dirty="0" smtClean="0"/>
          </a:p>
          <a:p>
            <a:pPr lvl="1"/>
            <a:r>
              <a:rPr lang="en-GB" dirty="0" smtClean="0">
                <a:solidFill>
                  <a:srgbClr val="C00000"/>
                </a:solidFill>
              </a:rPr>
              <a:t>Data protection</a:t>
            </a:r>
            <a:r>
              <a:rPr lang="en-GB" dirty="0" smtClean="0"/>
              <a:t> = one of the main concerns likely to preclude the adoption of cloud computing services</a:t>
            </a:r>
          </a:p>
          <a:p>
            <a:pPr lvl="1"/>
            <a:endParaRPr lang="en-GB" u="sng" dirty="0" smtClean="0"/>
          </a:p>
          <a:p>
            <a:pPr lvl="1"/>
            <a:r>
              <a:rPr lang="en-GB" dirty="0" smtClean="0"/>
              <a:t>Faced with </a:t>
            </a:r>
            <a:r>
              <a:rPr lang="en-GB" dirty="0">
                <a:solidFill>
                  <a:srgbClr val="C00000"/>
                </a:solidFill>
              </a:rPr>
              <a:t>28</a:t>
            </a:r>
            <a:r>
              <a:rPr lang="en-GB" dirty="0" smtClean="0"/>
              <a:t> partly diverging national legislative frameworks, it is difficult to provide cost effective cloud solutions at the level of the </a:t>
            </a:r>
            <a:r>
              <a:rPr lang="en-GB" dirty="0">
                <a:solidFill>
                  <a:srgbClr val="C00000"/>
                </a:solidFill>
              </a:rPr>
              <a:t>Digital Single </a:t>
            </a:r>
            <a:r>
              <a:rPr lang="en-GB" dirty="0" smtClean="0">
                <a:solidFill>
                  <a:srgbClr val="C00000"/>
                </a:solidFill>
              </a:rPr>
              <a:t>Market</a:t>
            </a:r>
          </a:p>
          <a:p>
            <a:pPr lvl="1"/>
            <a:endParaRPr lang="en-GB" dirty="0">
              <a:solidFill>
                <a:srgbClr val="C00000"/>
              </a:solidFill>
            </a:endParaRPr>
          </a:p>
          <a:p>
            <a:pPr lvl="1"/>
            <a:r>
              <a:rPr lang="en-GB" dirty="0" smtClean="0"/>
              <a:t>Given the global scope of cloud computing, one needs clarity on how </a:t>
            </a:r>
            <a:r>
              <a:rPr lang="en-GB" dirty="0">
                <a:solidFill>
                  <a:srgbClr val="C00000"/>
                </a:solidFill>
              </a:rPr>
              <a:t>international data transfers</a:t>
            </a:r>
            <a:r>
              <a:rPr lang="en-GB" dirty="0" smtClean="0"/>
              <a:t> will be regulated</a:t>
            </a:r>
          </a:p>
          <a:p>
            <a:pPr lvl="1"/>
            <a:endParaRPr lang="en-GB" dirty="0" smtClean="0">
              <a:solidFill>
                <a:srgbClr val="C00000"/>
              </a:solidFill>
            </a:endParaRPr>
          </a:p>
          <a:p>
            <a:pPr lvl="1"/>
            <a:r>
              <a:rPr lang="en-GB" dirty="0" smtClean="0"/>
              <a:t>Proposed </a:t>
            </a:r>
            <a:r>
              <a:rPr lang="en-GB" dirty="0">
                <a:solidFill>
                  <a:srgbClr val="C00000"/>
                </a:solidFill>
              </a:rPr>
              <a:t>Regulation</a:t>
            </a:r>
            <a:r>
              <a:rPr lang="en-GB" dirty="0" smtClean="0"/>
              <a:t> of the European Parliament and </a:t>
            </a:r>
            <a:r>
              <a:rPr lang="en-GB" dirty="0"/>
              <a:t>Council on the protection of </a:t>
            </a:r>
            <a:r>
              <a:rPr lang="en-GB" dirty="0">
                <a:solidFill>
                  <a:srgbClr val="C00000"/>
                </a:solidFill>
              </a:rPr>
              <a:t>individuals</a:t>
            </a:r>
            <a:r>
              <a:rPr lang="en-GB" dirty="0"/>
              <a:t> with regard to the processing of </a:t>
            </a:r>
            <a:r>
              <a:rPr lang="en-GB" dirty="0">
                <a:solidFill>
                  <a:srgbClr val="C00000"/>
                </a:solidFill>
              </a:rPr>
              <a:t>personal data </a:t>
            </a:r>
            <a:r>
              <a:rPr lang="en-GB" dirty="0"/>
              <a:t>and </a:t>
            </a:r>
            <a:r>
              <a:rPr lang="en-GB" dirty="0" smtClean="0"/>
              <a:t>on the </a:t>
            </a:r>
            <a:r>
              <a:rPr lang="en-GB" dirty="0"/>
              <a:t>free movement of such data </a:t>
            </a:r>
            <a:r>
              <a:rPr lang="en-GB" dirty="0" smtClean="0"/>
              <a:t>[COM(2012)11 of 25 January 2012]</a:t>
            </a:r>
          </a:p>
          <a:p>
            <a:pPr lvl="1"/>
            <a:r>
              <a:rPr lang="en-GB" sz="1200" dirty="0" smtClean="0">
                <a:hlinkClick r:id="rId2"/>
              </a:rPr>
              <a:t>http://eur-lex.europa.eu/LexUriServ/LexUriServ.do?uri=COM:2012:0011:FIN:EN:PDF</a:t>
            </a:r>
            <a:endParaRPr lang="en-GB" sz="1200" dirty="0" smtClean="0"/>
          </a:p>
          <a:p>
            <a:pPr lvl="1"/>
            <a:endParaRPr lang="en-GB" sz="1200" dirty="0" smtClean="0"/>
          </a:p>
          <a:p>
            <a:pPr marL="457200" lvl="1" indent="0">
              <a:buNone/>
            </a:pPr>
            <a:r>
              <a:rPr lang="en-GB" sz="1200" i="1" dirty="0" smtClean="0">
                <a:solidFill>
                  <a:schemeClr val="tx1"/>
                </a:solidFill>
              </a:rPr>
              <a:t>Regulation: enter into force simultaneously in all EU Member States; transposition into national law is not necessary</a:t>
            </a:r>
          </a:p>
          <a:p>
            <a:pPr lvl="1"/>
            <a:endParaRPr lang="pt-PT" sz="1200" dirty="0"/>
          </a:p>
        </p:txBody>
      </p:sp>
    </p:spTree>
    <p:extLst>
      <p:ext uri="{BB962C8B-B14F-4D97-AF65-F5344CB8AC3E}">
        <p14:creationId xmlns:p14="http://schemas.microsoft.com/office/powerpoint/2010/main" val="169335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239"/>
            <a:ext cx="8229600" cy="936625"/>
          </a:xfrm>
        </p:spPr>
        <p:txBody>
          <a:bodyPr/>
          <a:lstStyle/>
          <a:p>
            <a:r>
              <a:rPr lang="pt-PT" sz="2400" dirty="0" smtClean="0"/>
              <a:t>Vision and Priorities for Cloud Computing</a:t>
            </a:r>
            <a:r>
              <a:rPr lang="en-GB" sz="2400" dirty="0" smtClean="0"/>
              <a:t> </a:t>
            </a:r>
            <a:endParaRPr lang="en-GB" sz="2400" dirty="0"/>
          </a:p>
        </p:txBody>
      </p:sp>
      <p:sp>
        <p:nvSpPr>
          <p:cNvPr id="3" name="Content Placeholder 2"/>
          <p:cNvSpPr>
            <a:spLocks noGrp="1"/>
          </p:cNvSpPr>
          <p:nvPr>
            <p:ph idx="1"/>
          </p:nvPr>
        </p:nvSpPr>
        <p:spPr>
          <a:xfrm>
            <a:off x="251520" y="2132856"/>
            <a:ext cx="8640960" cy="3960440"/>
          </a:xfrm>
        </p:spPr>
        <p:txBody>
          <a:bodyPr/>
          <a:lstStyle/>
          <a:p>
            <a:endParaRPr lang="pt-PT" dirty="0" smtClean="0"/>
          </a:p>
          <a:p>
            <a:pPr>
              <a:buFont typeface="Wingdings" pitchFamily="2" charset="2"/>
              <a:buChar char="Ø"/>
            </a:pPr>
            <a:r>
              <a:rPr lang="pt-PT" sz="2400" dirty="0" smtClean="0"/>
              <a:t>Commission </a:t>
            </a:r>
            <a:r>
              <a:rPr lang="en-GB" sz="2400" dirty="0" smtClean="0"/>
              <a:t>Communication</a:t>
            </a:r>
            <a:r>
              <a:rPr lang="pt-PT" sz="2400" dirty="0" smtClean="0"/>
              <a:t> of 27 September 2012</a:t>
            </a:r>
          </a:p>
          <a:p>
            <a:pPr marL="457200" lvl="1" indent="0">
              <a:buNone/>
            </a:pPr>
            <a:r>
              <a:rPr lang="pt-PT" dirty="0" smtClean="0">
                <a:hlinkClick r:id="rId2"/>
              </a:rPr>
              <a:t>http</a:t>
            </a:r>
            <a:r>
              <a:rPr lang="pt-PT" dirty="0">
                <a:hlinkClick r:id="rId2"/>
              </a:rPr>
              <a:t>://</a:t>
            </a:r>
            <a:r>
              <a:rPr lang="pt-PT" dirty="0" smtClean="0">
                <a:hlinkClick r:id="rId2"/>
              </a:rPr>
              <a:t>eur-lex.europa.eu/LexUriServ/LexUriServ.do?uri=COM:2012:0529:FIN:EN:PDF</a:t>
            </a:r>
            <a:endParaRPr lang="pt-PT" dirty="0" smtClean="0"/>
          </a:p>
          <a:p>
            <a:pPr lvl="1">
              <a:buFont typeface="Wingdings" pitchFamily="2" charset="2"/>
              <a:buChar char="Ø"/>
            </a:pPr>
            <a:endParaRPr lang="pt-PT" dirty="0" smtClean="0"/>
          </a:p>
          <a:p>
            <a:pPr>
              <a:buFont typeface="Wingdings" pitchFamily="2" charset="2"/>
              <a:buChar char="Ø"/>
            </a:pPr>
            <a:r>
              <a:rPr lang="pt-PT" sz="2400" dirty="0" smtClean="0"/>
              <a:t>"EU Cloud Strategy"</a:t>
            </a:r>
          </a:p>
          <a:p>
            <a:pPr>
              <a:buFont typeface="Wingdings" pitchFamily="2" charset="2"/>
              <a:buChar char="Ø"/>
            </a:pPr>
            <a:endParaRPr lang="pt-PT" dirty="0" smtClean="0"/>
          </a:p>
          <a:p>
            <a:pPr>
              <a:buFont typeface="Wingdings" pitchFamily="2" charset="2"/>
              <a:buChar char="Ø"/>
            </a:pPr>
            <a:r>
              <a:rPr lang="en-GB" sz="2400" dirty="0" smtClean="0"/>
              <a:t>Strategy </a:t>
            </a:r>
            <a:r>
              <a:rPr lang="en-GB" sz="2400" dirty="0"/>
              <a:t>designed</a:t>
            </a:r>
            <a:r>
              <a:rPr lang="en-GB" sz="2400" dirty="0" smtClean="0"/>
              <a:t> </a:t>
            </a:r>
            <a:r>
              <a:rPr lang="en-GB" sz="2400" dirty="0"/>
              <a:t>to </a:t>
            </a:r>
            <a:r>
              <a:rPr lang="en-GB" sz="2400" dirty="0">
                <a:solidFill>
                  <a:srgbClr val="FF6699"/>
                </a:solidFill>
              </a:rPr>
              <a:t>speed</a:t>
            </a:r>
            <a:r>
              <a:rPr lang="en-GB" sz="2400" dirty="0">
                <a:solidFill>
                  <a:srgbClr val="C00000"/>
                </a:solidFill>
              </a:rPr>
              <a:t> </a:t>
            </a:r>
            <a:r>
              <a:rPr lang="en-GB" sz="2400" dirty="0">
                <a:solidFill>
                  <a:srgbClr val="FF6699"/>
                </a:solidFill>
              </a:rPr>
              <a:t>up </a:t>
            </a:r>
            <a:r>
              <a:rPr lang="en-GB" sz="2400" dirty="0"/>
              <a:t>the</a:t>
            </a:r>
            <a:r>
              <a:rPr lang="en-GB" sz="2400" dirty="0" smtClean="0">
                <a:solidFill>
                  <a:srgbClr val="FF6699"/>
                </a:solidFill>
              </a:rPr>
              <a:t> adoption </a:t>
            </a:r>
            <a:r>
              <a:rPr lang="en-GB" sz="2400" dirty="0" smtClean="0"/>
              <a:t>and </a:t>
            </a:r>
            <a:r>
              <a:rPr lang="en-GB" sz="2400" dirty="0">
                <a:solidFill>
                  <a:srgbClr val="FF6699"/>
                </a:solidFill>
              </a:rPr>
              <a:t>increase </a:t>
            </a:r>
            <a:r>
              <a:rPr lang="en-GB" sz="2400" dirty="0"/>
              <a:t>the</a:t>
            </a:r>
            <a:r>
              <a:rPr lang="en-GB" sz="2400" dirty="0">
                <a:solidFill>
                  <a:srgbClr val="FF6699"/>
                </a:solidFill>
              </a:rPr>
              <a:t> use </a:t>
            </a:r>
            <a:r>
              <a:rPr lang="en-GB" sz="2400" dirty="0"/>
              <a:t>of cloud computing across </a:t>
            </a:r>
            <a:r>
              <a:rPr lang="en-GB" sz="2400" dirty="0">
                <a:solidFill>
                  <a:srgbClr val="FF6699"/>
                </a:solidFill>
              </a:rPr>
              <a:t>all</a:t>
            </a:r>
            <a:r>
              <a:rPr lang="en-GB" sz="2400" dirty="0" smtClean="0"/>
              <a:t> sectors of the economy</a:t>
            </a:r>
          </a:p>
          <a:p>
            <a:pPr marL="400050" lvl="1" indent="0">
              <a:buNone/>
            </a:pPr>
            <a:r>
              <a:rPr lang="pt-PT" dirty="0" smtClean="0">
                <a:hlinkClick r:id="rId3"/>
              </a:rPr>
              <a:t>http</a:t>
            </a:r>
            <a:r>
              <a:rPr lang="pt-PT" dirty="0">
                <a:hlinkClick r:id="rId3"/>
              </a:rPr>
              <a:t>://europa.eu/rapid/press-release_IP-12-1025_en.htm</a:t>
            </a:r>
          </a:p>
          <a:p>
            <a:pPr marL="0" indent="0">
              <a:buNone/>
            </a:pPr>
            <a:endParaRPr lang="en-GB" sz="2400" dirty="0" smtClean="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2</a:t>
            </a:fld>
            <a:endParaRPr lang="en-GB"/>
          </a:p>
        </p:txBody>
      </p:sp>
    </p:spTree>
    <p:extLst>
      <p:ext uri="{BB962C8B-B14F-4D97-AF65-F5344CB8AC3E}">
        <p14:creationId xmlns:p14="http://schemas.microsoft.com/office/powerpoint/2010/main" val="323723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en-GB" dirty="0" smtClean="0"/>
              <a:t>Key action 1: cutting through the jungle of standards</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20</a:t>
            </a:fld>
            <a:endParaRPr lang="en-GB"/>
          </a:p>
        </p:txBody>
      </p:sp>
      <p:sp>
        <p:nvSpPr>
          <p:cNvPr id="4" name="Content Placeholder 3"/>
          <p:cNvSpPr>
            <a:spLocks noGrp="1"/>
          </p:cNvSpPr>
          <p:nvPr>
            <p:ph idx="1"/>
          </p:nvPr>
        </p:nvSpPr>
        <p:spPr>
          <a:xfrm>
            <a:off x="395536" y="2276872"/>
            <a:ext cx="8280920" cy="4392488"/>
          </a:xfrm>
        </p:spPr>
        <p:txBody>
          <a:bodyPr/>
          <a:lstStyle/>
          <a:p>
            <a:r>
              <a:rPr lang="en-GB" sz="1800" dirty="0" smtClean="0">
                <a:solidFill>
                  <a:srgbClr val="C00000"/>
                </a:solidFill>
              </a:rPr>
              <a:t>Public authorities </a:t>
            </a:r>
            <a:r>
              <a:rPr lang="en-GB" sz="1800" dirty="0" smtClean="0"/>
              <a:t>have an important role in forging a </a:t>
            </a:r>
            <a:r>
              <a:rPr lang="en-GB" sz="1800" dirty="0">
                <a:solidFill>
                  <a:srgbClr val="C00000"/>
                </a:solidFill>
              </a:rPr>
              <a:t>trusted</a:t>
            </a:r>
            <a:r>
              <a:rPr lang="en-GB" sz="1800" dirty="0" smtClean="0"/>
              <a:t> cloud environment in Europe (public procurement power)</a:t>
            </a:r>
          </a:p>
          <a:p>
            <a:endParaRPr lang="en-GB" sz="1800" dirty="0" smtClean="0"/>
          </a:p>
          <a:p>
            <a:pPr lvl="1"/>
            <a:r>
              <a:rPr lang="en-GB" dirty="0" smtClean="0"/>
              <a:t>Chain of confidence-building steps to create </a:t>
            </a:r>
            <a:r>
              <a:rPr lang="en-GB" dirty="0">
                <a:solidFill>
                  <a:srgbClr val="C00000"/>
                </a:solidFill>
                <a:ea typeface="+mn-ea"/>
                <a:cs typeface="+mn-cs"/>
              </a:rPr>
              <a:t>trust</a:t>
            </a:r>
            <a:r>
              <a:rPr lang="en-GB" dirty="0" smtClean="0"/>
              <a:t> in cloud solutions</a:t>
            </a:r>
          </a:p>
          <a:p>
            <a:pPr lvl="1"/>
            <a:r>
              <a:rPr lang="en-GB" dirty="0" smtClean="0"/>
              <a:t>Identification of an appropriate </a:t>
            </a:r>
            <a:r>
              <a:rPr lang="en-GB" dirty="0">
                <a:solidFill>
                  <a:srgbClr val="C00000"/>
                </a:solidFill>
                <a:ea typeface="+mn-ea"/>
                <a:cs typeface="+mn-cs"/>
              </a:rPr>
              <a:t>set of standards </a:t>
            </a:r>
            <a:r>
              <a:rPr lang="en-GB" dirty="0" smtClean="0"/>
              <a:t>that can be </a:t>
            </a:r>
            <a:r>
              <a:rPr lang="en-GB" dirty="0" smtClean="0">
                <a:solidFill>
                  <a:srgbClr val="C00000"/>
                </a:solidFill>
                <a:ea typeface="+mn-ea"/>
                <a:cs typeface="+mn-cs"/>
              </a:rPr>
              <a:t>certified</a:t>
            </a:r>
            <a:endParaRPr lang="en-GB" dirty="0"/>
          </a:p>
          <a:p>
            <a:pPr lvl="1"/>
            <a:r>
              <a:rPr lang="en-GB" dirty="0"/>
              <a:t>Giving </a:t>
            </a:r>
            <a:r>
              <a:rPr lang="en-GB" dirty="0">
                <a:solidFill>
                  <a:srgbClr val="C00000"/>
                </a:solidFill>
                <a:ea typeface="+mn-ea"/>
                <a:cs typeface="+mn-cs"/>
              </a:rPr>
              <a:t>confidence</a:t>
            </a:r>
            <a:r>
              <a:rPr lang="en-GB" dirty="0"/>
              <a:t> to public and private </a:t>
            </a:r>
            <a:r>
              <a:rPr lang="en-GB" dirty="0">
                <a:solidFill>
                  <a:srgbClr val="C00000"/>
                </a:solidFill>
                <a:ea typeface="+mn-ea"/>
                <a:cs typeface="+mn-cs"/>
              </a:rPr>
              <a:t>procurers</a:t>
            </a:r>
            <a:r>
              <a:rPr lang="en-GB" dirty="0"/>
              <a:t> that they have met their compliance obligations and are getting a </a:t>
            </a:r>
            <a:r>
              <a:rPr lang="en-GB" dirty="0" smtClean="0"/>
              <a:t>cloud solution </a:t>
            </a:r>
            <a:r>
              <a:rPr lang="en-GB" dirty="0"/>
              <a:t>that meet their needs</a:t>
            </a:r>
          </a:p>
          <a:p>
            <a:pPr lvl="1"/>
            <a:endParaRPr lang="en-GB" dirty="0" smtClean="0"/>
          </a:p>
          <a:p>
            <a:r>
              <a:rPr lang="en-GB" sz="1800" dirty="0"/>
              <a:t>The Commission tasked </a:t>
            </a:r>
            <a:r>
              <a:rPr lang="en-GB" sz="1800" dirty="0">
                <a:solidFill>
                  <a:srgbClr val="C00000"/>
                </a:solidFill>
              </a:rPr>
              <a:t>ETSI</a:t>
            </a:r>
            <a:r>
              <a:rPr lang="en-GB" sz="1800" dirty="0"/>
              <a:t> to coordinate with stakeholders, in a transparent and open way, a detailed </a:t>
            </a:r>
            <a:r>
              <a:rPr lang="en-GB" sz="1800" dirty="0">
                <a:solidFill>
                  <a:srgbClr val="C00000"/>
                </a:solidFill>
              </a:rPr>
              <a:t>map</a:t>
            </a:r>
            <a:r>
              <a:rPr lang="en-GB" sz="1800" dirty="0"/>
              <a:t> of the necessary standards </a:t>
            </a:r>
            <a:r>
              <a:rPr lang="en-GB" sz="1800" dirty="0" smtClean="0"/>
              <a:t>(end </a:t>
            </a:r>
            <a:r>
              <a:rPr lang="en-GB" sz="1800" dirty="0"/>
              <a:t>of </a:t>
            </a:r>
            <a:r>
              <a:rPr lang="en-GB" sz="1800" dirty="0" smtClean="0"/>
              <a:t>2013) </a:t>
            </a:r>
            <a:endParaRPr lang="en-GB" sz="1800" dirty="0"/>
          </a:p>
          <a:p>
            <a:pPr lvl="1"/>
            <a:endParaRPr lang="en-GB" dirty="0" smtClean="0"/>
          </a:p>
          <a:p>
            <a:pPr lvl="1"/>
            <a:r>
              <a:rPr lang="en-GB" dirty="0"/>
              <a:t>Security</a:t>
            </a:r>
          </a:p>
          <a:p>
            <a:pPr lvl="1"/>
            <a:r>
              <a:rPr lang="en-GB" dirty="0"/>
              <a:t>Interoperability</a:t>
            </a:r>
          </a:p>
          <a:p>
            <a:pPr lvl="1"/>
            <a:r>
              <a:rPr lang="en-GB" dirty="0"/>
              <a:t>Data reversibility</a:t>
            </a:r>
          </a:p>
          <a:p>
            <a:pPr lvl="1"/>
            <a:r>
              <a:rPr lang="en-GB" dirty="0"/>
              <a:t>Data portability</a:t>
            </a:r>
          </a:p>
        </p:txBody>
      </p:sp>
    </p:spTree>
    <p:extLst>
      <p:ext uri="{BB962C8B-B14F-4D97-AF65-F5344CB8AC3E}">
        <p14:creationId xmlns:p14="http://schemas.microsoft.com/office/powerpoint/2010/main" val="1069703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8229600" cy="936625"/>
          </a:xfrm>
        </p:spPr>
        <p:txBody>
          <a:bodyPr/>
          <a:lstStyle/>
          <a:p>
            <a:r>
              <a:rPr lang="en-GB" dirty="0" smtClean="0"/>
              <a:t>Cutting </a:t>
            </a:r>
            <a:r>
              <a:rPr lang="en-GB" dirty="0"/>
              <a:t>through the jungle of standards</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21</a:t>
            </a:fld>
            <a:endParaRPr lang="en-GB"/>
          </a:p>
        </p:txBody>
      </p:sp>
      <p:sp>
        <p:nvSpPr>
          <p:cNvPr id="4" name="Content Placeholder 3"/>
          <p:cNvSpPr>
            <a:spLocks noGrp="1"/>
          </p:cNvSpPr>
          <p:nvPr>
            <p:ph idx="1"/>
          </p:nvPr>
        </p:nvSpPr>
        <p:spPr>
          <a:xfrm>
            <a:off x="251520" y="1988840"/>
            <a:ext cx="8640960" cy="4608512"/>
          </a:xfrm>
        </p:spPr>
        <p:txBody>
          <a:bodyPr/>
          <a:lstStyle/>
          <a:p>
            <a:r>
              <a:rPr lang="en-GB" sz="1600" dirty="0"/>
              <a:t>Enhance</a:t>
            </a:r>
            <a:r>
              <a:rPr lang="en-GB" sz="1600" dirty="0" smtClean="0">
                <a:solidFill>
                  <a:srgbClr val="C00000"/>
                </a:solidFill>
              </a:rPr>
              <a:t> trust </a:t>
            </a:r>
            <a:r>
              <a:rPr lang="en-GB" sz="1600" dirty="0"/>
              <a:t>by</a:t>
            </a:r>
            <a:r>
              <a:rPr lang="en-GB" sz="1600" dirty="0" smtClean="0">
                <a:solidFill>
                  <a:srgbClr val="C00000"/>
                </a:solidFill>
              </a:rPr>
              <a:t> recognising at </a:t>
            </a:r>
            <a:r>
              <a:rPr lang="en-GB" sz="1600" dirty="0">
                <a:solidFill>
                  <a:srgbClr val="C00000"/>
                </a:solidFill>
              </a:rPr>
              <a:t>EU-level </a:t>
            </a:r>
            <a:r>
              <a:rPr lang="en-GB" sz="1600" dirty="0" smtClean="0"/>
              <a:t>technical specifications in the field of ICT for the </a:t>
            </a:r>
            <a:r>
              <a:rPr lang="en-GB" sz="1600" dirty="0">
                <a:solidFill>
                  <a:srgbClr val="C00000"/>
                </a:solidFill>
              </a:rPr>
              <a:t>protection of personal information</a:t>
            </a:r>
            <a:r>
              <a:rPr lang="en-GB" sz="1600" dirty="0" smtClean="0"/>
              <a:t>. Using the mechanism proposed by COM(2011)315 of 1 June 2011, in accordance with the </a:t>
            </a:r>
            <a:r>
              <a:rPr lang="en-GB" sz="1600" dirty="0">
                <a:solidFill>
                  <a:srgbClr val="C00000"/>
                </a:solidFill>
              </a:rPr>
              <a:t>Regulation</a:t>
            </a:r>
            <a:r>
              <a:rPr lang="en-GB" sz="1600" dirty="0" smtClean="0"/>
              <a:t> …</a:t>
            </a:r>
          </a:p>
          <a:p>
            <a:r>
              <a:rPr lang="en-GB" sz="1200" dirty="0" smtClean="0">
                <a:hlinkClick r:id="rId2"/>
              </a:rPr>
              <a:t>http://eur-lex.europa.eu/LexUriServ/LexUriServ.do?uri=COM:2011:0315:FIN:EN:PDF</a:t>
            </a:r>
            <a:endParaRPr lang="en-GB" sz="1200" dirty="0" smtClean="0"/>
          </a:p>
          <a:p>
            <a:endParaRPr lang="en-GB" sz="1200" dirty="0" smtClean="0"/>
          </a:p>
          <a:p>
            <a:r>
              <a:rPr lang="en-GB" sz="1600" dirty="0" smtClean="0">
                <a:solidFill>
                  <a:srgbClr val="C00000"/>
                </a:solidFill>
              </a:rPr>
              <a:t>Regulation </a:t>
            </a:r>
            <a:r>
              <a:rPr lang="en-GB" sz="1600" dirty="0"/>
              <a:t>of the European Parliament and of the Council </a:t>
            </a:r>
            <a:r>
              <a:rPr lang="en-GB" sz="1600" dirty="0">
                <a:solidFill>
                  <a:srgbClr val="C00000"/>
                </a:solidFill>
              </a:rPr>
              <a:t>on European standardisation</a:t>
            </a:r>
            <a:r>
              <a:rPr lang="en-GB" sz="1600" dirty="0"/>
              <a:t> </a:t>
            </a:r>
            <a:r>
              <a:rPr lang="en-GB" sz="1600" dirty="0" smtClean="0"/>
              <a:t>adopted on 25 October 2012, which entered into force on 1</a:t>
            </a:r>
            <a:r>
              <a:rPr lang="en-GB" sz="1600" baseline="30000" dirty="0" smtClean="0"/>
              <a:t>st</a:t>
            </a:r>
            <a:r>
              <a:rPr lang="en-GB" sz="1600" dirty="0" smtClean="0"/>
              <a:t> January 2013</a:t>
            </a:r>
          </a:p>
          <a:p>
            <a:r>
              <a:rPr lang="en-GB" sz="1200" dirty="0" smtClean="0">
                <a:hlinkClick r:id="rId3"/>
              </a:rPr>
              <a:t>http://eur-lex.europa.eu/LexUriServ/LexUriServ.do?uri=OJ:L:2012:316:0012:0033:EN:PDF</a:t>
            </a:r>
            <a:endParaRPr lang="en-GB" sz="1200" dirty="0" smtClean="0"/>
          </a:p>
          <a:p>
            <a:endParaRPr lang="en-GB" sz="1600" dirty="0" smtClean="0"/>
          </a:p>
          <a:p>
            <a:r>
              <a:rPr lang="en-GB" sz="1600" dirty="0" smtClean="0"/>
              <a:t>Work with the support of </a:t>
            </a:r>
            <a:r>
              <a:rPr lang="en-GB" sz="1600" dirty="0">
                <a:solidFill>
                  <a:srgbClr val="C00000"/>
                </a:solidFill>
              </a:rPr>
              <a:t>ENISA</a:t>
            </a:r>
            <a:r>
              <a:rPr lang="en-GB" sz="1600" dirty="0" smtClean="0"/>
              <a:t> and </a:t>
            </a:r>
            <a:r>
              <a:rPr lang="en-GB" sz="1600" dirty="0">
                <a:solidFill>
                  <a:srgbClr val="C00000"/>
                </a:solidFill>
              </a:rPr>
              <a:t>other</a:t>
            </a:r>
            <a:r>
              <a:rPr lang="en-GB" sz="1600" dirty="0" smtClean="0"/>
              <a:t> relevant bodies to assist the development of EU-wide </a:t>
            </a:r>
            <a:r>
              <a:rPr lang="en-GB" sz="1600" dirty="0">
                <a:solidFill>
                  <a:srgbClr val="C00000"/>
                </a:solidFill>
              </a:rPr>
              <a:t>voluntary certification schemes </a:t>
            </a:r>
            <a:r>
              <a:rPr lang="en-GB" sz="1600" dirty="0" smtClean="0"/>
              <a:t>in the area of cloud computing (</a:t>
            </a:r>
            <a:r>
              <a:rPr lang="en-GB" sz="1600" dirty="0">
                <a:solidFill>
                  <a:srgbClr val="C00000"/>
                </a:solidFill>
              </a:rPr>
              <a:t>including data protection</a:t>
            </a:r>
            <a:r>
              <a:rPr lang="en-GB" sz="1600" dirty="0" smtClean="0"/>
              <a:t>) </a:t>
            </a:r>
            <a:r>
              <a:rPr lang="en-GB" sz="1600" dirty="0"/>
              <a:t>and establish a list of such </a:t>
            </a:r>
            <a:r>
              <a:rPr lang="en-GB" sz="1600" dirty="0" smtClean="0"/>
              <a:t>schemes (end of 2014)</a:t>
            </a:r>
            <a:endParaRPr lang="en-GB" sz="1600" dirty="0"/>
          </a:p>
          <a:p>
            <a:endParaRPr lang="en-GB" sz="1600" dirty="0" smtClean="0"/>
          </a:p>
          <a:p>
            <a:r>
              <a:rPr lang="en-GB" sz="1600" dirty="0" smtClean="0"/>
              <a:t>Address </a:t>
            </a:r>
            <a:r>
              <a:rPr lang="en-GB" sz="1600" dirty="0">
                <a:solidFill>
                  <a:srgbClr val="C00000"/>
                </a:solidFill>
              </a:rPr>
              <a:t>environmental challenges </a:t>
            </a:r>
            <a:r>
              <a:rPr lang="en-GB" sz="1600" dirty="0" smtClean="0"/>
              <a:t>through agreements with </a:t>
            </a:r>
            <a:r>
              <a:rPr lang="en-GB" sz="1600" dirty="0">
                <a:solidFill>
                  <a:srgbClr val="C00000"/>
                </a:solidFill>
              </a:rPr>
              <a:t>industry</a:t>
            </a:r>
            <a:r>
              <a:rPr lang="en-GB" sz="1600" dirty="0" smtClean="0"/>
              <a:t> on harmonised metrics for consumption (energy, water) and carbon emissions generated by the increased use of cloud services (end of 2014)</a:t>
            </a:r>
          </a:p>
          <a:p>
            <a:endParaRPr lang="pt-PT" dirty="0" smtClean="0"/>
          </a:p>
        </p:txBody>
      </p:sp>
    </p:spTree>
    <p:extLst>
      <p:ext uri="{BB962C8B-B14F-4D97-AF65-F5344CB8AC3E}">
        <p14:creationId xmlns:p14="http://schemas.microsoft.com/office/powerpoint/2010/main" val="3811586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231"/>
            <a:ext cx="8640960" cy="936625"/>
          </a:xfrm>
        </p:spPr>
        <p:txBody>
          <a:bodyPr/>
          <a:lstStyle/>
          <a:p>
            <a:r>
              <a:rPr lang="en-GB" dirty="0" smtClean="0"/>
              <a:t>Key action 2: safe and fair contract terms and conditions (re: sales)</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22</a:t>
            </a:fld>
            <a:endParaRPr lang="en-GB"/>
          </a:p>
        </p:txBody>
      </p:sp>
      <p:sp>
        <p:nvSpPr>
          <p:cNvPr id="4" name="Content Placeholder 3"/>
          <p:cNvSpPr>
            <a:spLocks noGrp="1"/>
          </p:cNvSpPr>
          <p:nvPr>
            <p:ph idx="1"/>
          </p:nvPr>
        </p:nvSpPr>
        <p:spPr>
          <a:xfrm>
            <a:off x="323528" y="2348880"/>
            <a:ext cx="8568952" cy="4392488"/>
          </a:xfrm>
        </p:spPr>
        <p:txBody>
          <a:bodyPr/>
          <a:lstStyle/>
          <a:p>
            <a:r>
              <a:rPr lang="en-GB" sz="1600" dirty="0" smtClean="0"/>
              <a:t>Develop, </a:t>
            </a:r>
            <a:r>
              <a:rPr lang="en-GB" sz="1600" dirty="0">
                <a:solidFill>
                  <a:srgbClr val="C00000"/>
                </a:solidFill>
              </a:rPr>
              <a:t>with stakeholders</a:t>
            </a:r>
            <a:r>
              <a:rPr lang="en-GB" sz="1600" dirty="0" smtClean="0"/>
              <a:t>, model terms for cloud computing service level agreements (SLAs) for </a:t>
            </a:r>
            <a:r>
              <a:rPr lang="en-GB" sz="1600" dirty="0">
                <a:solidFill>
                  <a:srgbClr val="C00000"/>
                </a:solidFill>
              </a:rPr>
              <a:t>contracts</a:t>
            </a:r>
            <a:r>
              <a:rPr lang="en-GB" sz="1600" dirty="0" smtClean="0"/>
              <a:t> between cloud </a:t>
            </a:r>
            <a:r>
              <a:rPr lang="en-GB" sz="1600" dirty="0">
                <a:solidFill>
                  <a:srgbClr val="C00000"/>
                </a:solidFill>
              </a:rPr>
              <a:t>providers</a:t>
            </a:r>
            <a:r>
              <a:rPr lang="en-GB" sz="1600" dirty="0" smtClean="0"/>
              <a:t> and </a:t>
            </a:r>
            <a:r>
              <a:rPr lang="en-GB" sz="1600" dirty="0">
                <a:solidFill>
                  <a:srgbClr val="C00000"/>
                </a:solidFill>
              </a:rPr>
              <a:t>professional</a:t>
            </a:r>
            <a:r>
              <a:rPr lang="en-GB" sz="1600" dirty="0" smtClean="0"/>
              <a:t> cloud </a:t>
            </a:r>
            <a:r>
              <a:rPr lang="en-GB" sz="1600" dirty="0">
                <a:solidFill>
                  <a:srgbClr val="C00000"/>
                </a:solidFill>
              </a:rPr>
              <a:t>users</a:t>
            </a:r>
          </a:p>
          <a:p>
            <a:endParaRPr lang="en-GB" sz="1600" dirty="0" smtClean="0"/>
          </a:p>
          <a:p>
            <a:r>
              <a:rPr lang="en-GB" sz="1600" dirty="0" smtClean="0"/>
              <a:t>In line with the Communication on a Common European Sales Law  [COM(2012)225 of 22 May 2012], propose, to </a:t>
            </a:r>
            <a:r>
              <a:rPr lang="en-GB" sz="1600" dirty="0">
                <a:solidFill>
                  <a:srgbClr val="C00000"/>
                </a:solidFill>
              </a:rPr>
              <a:t>consumers</a:t>
            </a:r>
            <a:r>
              <a:rPr lang="en-GB" sz="1600" dirty="0" smtClean="0"/>
              <a:t> and </a:t>
            </a:r>
            <a:r>
              <a:rPr lang="en-GB" sz="1600" dirty="0">
                <a:solidFill>
                  <a:srgbClr val="C00000"/>
                </a:solidFill>
              </a:rPr>
              <a:t>SMEs</a:t>
            </a:r>
            <a:r>
              <a:rPr lang="en-GB" sz="1600" dirty="0" smtClean="0"/>
              <a:t>, model contract terms and conditions. The aim is to harmonise key contract terms and conditions on aspects related to the supply of </a:t>
            </a:r>
            <a:r>
              <a:rPr lang="en-GB" sz="1600" dirty="0">
                <a:solidFill>
                  <a:srgbClr val="C00000"/>
                </a:solidFill>
              </a:rPr>
              <a:t>digital content</a:t>
            </a:r>
          </a:p>
          <a:p>
            <a:r>
              <a:rPr lang="en-GB" sz="1400" dirty="0" smtClean="0">
                <a:solidFill>
                  <a:srgbClr val="C00000"/>
                </a:solidFill>
                <a:hlinkClick r:id="rId2"/>
              </a:rPr>
              <a:t>http://ec.europa.eu/consumers/strategy/docs/consumer_agenda_2012_en.pdf</a:t>
            </a:r>
            <a:endParaRPr lang="en-GB" sz="1400" dirty="0" smtClean="0">
              <a:solidFill>
                <a:srgbClr val="C00000"/>
              </a:solidFill>
            </a:endParaRPr>
          </a:p>
          <a:p>
            <a:endParaRPr lang="en-GB" sz="1600" dirty="0" smtClean="0">
              <a:solidFill>
                <a:srgbClr val="C00000"/>
              </a:solidFill>
            </a:endParaRPr>
          </a:p>
          <a:p>
            <a:r>
              <a:rPr lang="en-GB" sz="1600" dirty="0" smtClean="0"/>
              <a:t>Task an </a:t>
            </a:r>
            <a:r>
              <a:rPr lang="en-GB" sz="1600" dirty="0">
                <a:solidFill>
                  <a:srgbClr val="C00000"/>
                </a:solidFill>
              </a:rPr>
              <a:t>expert group</a:t>
            </a:r>
            <a:r>
              <a:rPr lang="en-GB" sz="1600" dirty="0" smtClean="0"/>
              <a:t>, including </a:t>
            </a:r>
            <a:r>
              <a:rPr lang="en-GB" sz="1600" dirty="0">
                <a:solidFill>
                  <a:srgbClr val="C00000"/>
                </a:solidFill>
              </a:rPr>
              <a:t>industry</a:t>
            </a:r>
            <a:r>
              <a:rPr lang="en-GB" sz="1600" dirty="0" smtClean="0"/>
              <a:t>, to identify safe and fair contract terms and conditions for </a:t>
            </a:r>
            <a:r>
              <a:rPr lang="en-GB" sz="1600" dirty="0">
                <a:solidFill>
                  <a:srgbClr val="C00000"/>
                </a:solidFill>
              </a:rPr>
              <a:t>consumers</a:t>
            </a:r>
            <a:r>
              <a:rPr lang="en-GB" sz="1600" dirty="0" smtClean="0"/>
              <a:t> and </a:t>
            </a:r>
            <a:r>
              <a:rPr lang="en-GB" sz="1600" dirty="0">
                <a:solidFill>
                  <a:srgbClr val="C00000"/>
                </a:solidFill>
              </a:rPr>
              <a:t>SMEs</a:t>
            </a:r>
            <a:r>
              <a:rPr lang="en-GB" sz="1600" dirty="0" smtClean="0"/>
              <a:t> covering </a:t>
            </a:r>
            <a:r>
              <a:rPr lang="en-GB" sz="1600" dirty="0">
                <a:solidFill>
                  <a:srgbClr val="C00000"/>
                </a:solidFill>
              </a:rPr>
              <a:t>cloud-related</a:t>
            </a:r>
            <a:r>
              <a:rPr lang="en-GB" sz="1600" dirty="0" smtClean="0"/>
              <a:t> </a:t>
            </a:r>
            <a:r>
              <a:rPr lang="en-GB" sz="1600" dirty="0">
                <a:solidFill>
                  <a:srgbClr val="C00000"/>
                </a:solidFill>
              </a:rPr>
              <a:t>issues</a:t>
            </a:r>
            <a:r>
              <a:rPr lang="en-GB" sz="1600" dirty="0" smtClean="0"/>
              <a:t> that lie </a:t>
            </a:r>
            <a:r>
              <a:rPr lang="en-GB" sz="1600" dirty="0">
                <a:solidFill>
                  <a:srgbClr val="C00000"/>
                </a:solidFill>
              </a:rPr>
              <a:t>beyond</a:t>
            </a:r>
            <a:r>
              <a:rPr lang="en-GB" sz="1600" dirty="0" smtClean="0"/>
              <a:t> the Common European </a:t>
            </a:r>
            <a:r>
              <a:rPr lang="en-GB" sz="1600" dirty="0"/>
              <a:t>Sales Law (optional instrument). </a:t>
            </a:r>
          </a:p>
        </p:txBody>
      </p:sp>
    </p:spTree>
    <p:extLst>
      <p:ext uri="{BB962C8B-B14F-4D97-AF65-F5344CB8AC3E}">
        <p14:creationId xmlns:p14="http://schemas.microsoft.com/office/powerpoint/2010/main" val="198650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239"/>
            <a:ext cx="8229600" cy="936625"/>
          </a:xfrm>
        </p:spPr>
        <p:txBody>
          <a:bodyPr/>
          <a:lstStyle/>
          <a:p>
            <a:r>
              <a:rPr lang="en-GB" dirty="0" smtClean="0"/>
              <a:t>Key action 2: safe </a:t>
            </a:r>
            <a:r>
              <a:rPr lang="en-GB" dirty="0"/>
              <a:t>and fair contract terms and </a:t>
            </a:r>
            <a:r>
              <a:rPr lang="en-GB" dirty="0" smtClean="0"/>
              <a:t>conditions (re: data)</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23</a:t>
            </a:fld>
            <a:endParaRPr lang="en-GB"/>
          </a:p>
        </p:txBody>
      </p:sp>
      <p:sp>
        <p:nvSpPr>
          <p:cNvPr id="4" name="Content Placeholder 3"/>
          <p:cNvSpPr>
            <a:spLocks noGrp="1"/>
          </p:cNvSpPr>
          <p:nvPr>
            <p:ph idx="1"/>
          </p:nvPr>
        </p:nvSpPr>
        <p:spPr>
          <a:xfrm>
            <a:off x="251520" y="2420888"/>
            <a:ext cx="8712968" cy="4104456"/>
          </a:xfrm>
        </p:spPr>
        <p:txBody>
          <a:bodyPr/>
          <a:lstStyle/>
          <a:p>
            <a:r>
              <a:rPr lang="en-GB" sz="1800" dirty="0" smtClean="0"/>
              <a:t>Review the contractual clauses applicable to </a:t>
            </a:r>
            <a:r>
              <a:rPr lang="en-GB" sz="1800" dirty="0">
                <a:solidFill>
                  <a:srgbClr val="C00000"/>
                </a:solidFill>
              </a:rPr>
              <a:t>transfer</a:t>
            </a:r>
            <a:r>
              <a:rPr lang="en-GB" sz="1800" dirty="0" smtClean="0"/>
              <a:t> of </a:t>
            </a:r>
            <a:r>
              <a:rPr lang="en-GB" sz="1800" dirty="0">
                <a:solidFill>
                  <a:srgbClr val="C00000"/>
                </a:solidFill>
              </a:rPr>
              <a:t>personal</a:t>
            </a:r>
            <a:r>
              <a:rPr lang="en-GB" sz="1800" dirty="0" smtClean="0"/>
              <a:t> </a:t>
            </a:r>
            <a:r>
              <a:rPr lang="en-GB" sz="1800" dirty="0">
                <a:solidFill>
                  <a:srgbClr val="C00000"/>
                </a:solidFill>
              </a:rPr>
              <a:t>data</a:t>
            </a:r>
            <a:r>
              <a:rPr lang="en-GB" sz="1800" dirty="0" smtClean="0"/>
              <a:t> to </a:t>
            </a:r>
            <a:r>
              <a:rPr lang="en-GB" sz="1800" dirty="0">
                <a:solidFill>
                  <a:srgbClr val="C00000"/>
                </a:solidFill>
              </a:rPr>
              <a:t>third </a:t>
            </a:r>
            <a:r>
              <a:rPr lang="en-GB" sz="1800" dirty="0" smtClean="0">
                <a:solidFill>
                  <a:srgbClr val="C00000"/>
                </a:solidFill>
              </a:rPr>
              <a:t>countries</a:t>
            </a:r>
            <a:r>
              <a:rPr lang="en-GB" sz="1800" dirty="0" smtClean="0"/>
              <a:t> and adapt these, as needed, to cloud services</a:t>
            </a:r>
          </a:p>
          <a:p>
            <a:endParaRPr lang="en-GB" sz="1800" dirty="0" smtClean="0"/>
          </a:p>
          <a:p>
            <a:r>
              <a:rPr lang="en-GB" sz="1800" dirty="0" smtClean="0"/>
              <a:t>Call upon </a:t>
            </a:r>
            <a:r>
              <a:rPr lang="en-GB" sz="1800" dirty="0">
                <a:solidFill>
                  <a:srgbClr val="C00000"/>
                </a:solidFill>
              </a:rPr>
              <a:t>national data protection authorities </a:t>
            </a:r>
            <a:r>
              <a:rPr lang="en-GB" sz="1800" dirty="0" smtClean="0"/>
              <a:t>to approve Binding Corporate Rules (BCRs) for cloud providers. [BCRs are one of the means for legal international data transfers]</a:t>
            </a:r>
          </a:p>
          <a:p>
            <a:endParaRPr lang="en-GB" dirty="0" smtClean="0"/>
          </a:p>
          <a:p>
            <a:r>
              <a:rPr lang="en-GB" sz="1800" dirty="0" smtClean="0"/>
              <a:t>Work with </a:t>
            </a:r>
            <a:r>
              <a:rPr lang="en-GB" sz="1800" dirty="0">
                <a:solidFill>
                  <a:srgbClr val="C00000"/>
                </a:solidFill>
              </a:rPr>
              <a:t>industry</a:t>
            </a:r>
            <a:r>
              <a:rPr lang="en-GB" sz="1800" dirty="0" smtClean="0"/>
              <a:t> to agree a </a:t>
            </a:r>
            <a:r>
              <a:rPr lang="en-GB" sz="1800" dirty="0">
                <a:solidFill>
                  <a:srgbClr val="C00000"/>
                </a:solidFill>
              </a:rPr>
              <a:t>Code of Conduct </a:t>
            </a:r>
            <a:r>
              <a:rPr lang="en-GB" sz="1800" dirty="0" smtClean="0"/>
              <a:t>(</a:t>
            </a:r>
            <a:r>
              <a:rPr lang="en-GB" sz="1800" dirty="0" err="1" smtClean="0"/>
              <a:t>CoC</a:t>
            </a:r>
            <a:r>
              <a:rPr lang="en-GB" sz="1800" dirty="0" smtClean="0"/>
              <a:t>) for cloud providers to support a uniform application of </a:t>
            </a:r>
            <a:r>
              <a:rPr lang="en-GB" sz="1800" dirty="0">
                <a:solidFill>
                  <a:srgbClr val="C00000"/>
                </a:solidFill>
              </a:rPr>
              <a:t>data protection </a:t>
            </a:r>
            <a:r>
              <a:rPr lang="en-GB" sz="1800" dirty="0" smtClean="0"/>
              <a:t>rules</a:t>
            </a:r>
            <a:endParaRPr lang="en-GB" sz="1800" dirty="0" smtClean="0">
              <a:solidFill>
                <a:srgbClr val="C00000"/>
              </a:solidFill>
            </a:endParaRPr>
          </a:p>
          <a:p>
            <a:endParaRPr lang="en-GB" sz="1800" dirty="0" smtClean="0"/>
          </a:p>
          <a:p>
            <a:r>
              <a:rPr lang="en-GB" sz="1800" dirty="0" smtClean="0"/>
              <a:t>Submit this </a:t>
            </a:r>
            <a:r>
              <a:rPr lang="en-GB" sz="1800" dirty="0" err="1" smtClean="0">
                <a:solidFill>
                  <a:srgbClr val="C00000"/>
                </a:solidFill>
              </a:rPr>
              <a:t>CoC</a:t>
            </a:r>
            <a:r>
              <a:rPr lang="en-GB" sz="1800" dirty="0" smtClean="0">
                <a:solidFill>
                  <a:srgbClr val="C00000"/>
                </a:solidFill>
              </a:rPr>
              <a:t> </a:t>
            </a:r>
            <a:r>
              <a:rPr lang="en-GB" sz="1800" dirty="0" smtClean="0"/>
              <a:t>to the Article 29 Working Party for endorsement in order to ensure </a:t>
            </a:r>
            <a:r>
              <a:rPr lang="en-GB" sz="1800" dirty="0">
                <a:solidFill>
                  <a:srgbClr val="C00000"/>
                </a:solidFill>
              </a:rPr>
              <a:t>legal certainty </a:t>
            </a:r>
            <a:r>
              <a:rPr lang="en-GB" sz="1800" dirty="0"/>
              <a:t>and</a:t>
            </a:r>
            <a:r>
              <a:rPr lang="en-GB" sz="1800" dirty="0">
                <a:solidFill>
                  <a:srgbClr val="C00000"/>
                </a:solidFill>
              </a:rPr>
              <a:t> coherence </a:t>
            </a:r>
            <a:r>
              <a:rPr lang="en-GB" sz="1800" dirty="0" smtClean="0"/>
              <a:t>between the </a:t>
            </a:r>
            <a:r>
              <a:rPr lang="en-GB" sz="1800" dirty="0" err="1" smtClean="0"/>
              <a:t>CoC</a:t>
            </a:r>
            <a:r>
              <a:rPr lang="en-GB" sz="1800" dirty="0" smtClean="0"/>
              <a:t> and EU law</a:t>
            </a:r>
          </a:p>
          <a:p>
            <a:endParaRPr lang="en-GB" sz="1800" dirty="0" smtClean="0"/>
          </a:p>
          <a:p>
            <a:r>
              <a:rPr lang="en-GB" sz="1400" dirty="0" smtClean="0">
                <a:hlinkClick r:id="rId2"/>
              </a:rPr>
              <a:t>Article 29 Working Party = independent group (advisory status)</a:t>
            </a:r>
          </a:p>
          <a:p>
            <a:endParaRPr lang="pt-PT" sz="1800" dirty="0" smtClean="0"/>
          </a:p>
        </p:txBody>
      </p:sp>
    </p:spTree>
    <p:extLst>
      <p:ext uri="{BB962C8B-B14F-4D97-AF65-F5344CB8AC3E}">
        <p14:creationId xmlns:p14="http://schemas.microsoft.com/office/powerpoint/2010/main" val="1063875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29600" cy="936625"/>
          </a:xfrm>
        </p:spPr>
        <p:txBody>
          <a:bodyPr/>
          <a:lstStyle/>
          <a:p>
            <a:r>
              <a:rPr lang="en-GB" dirty="0" smtClean="0"/>
              <a:t>Key action 3: promoting public sector leadership (Partnership)</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24</a:t>
            </a:fld>
            <a:endParaRPr lang="en-GB"/>
          </a:p>
        </p:txBody>
      </p:sp>
      <p:sp>
        <p:nvSpPr>
          <p:cNvPr id="4" name="Content Placeholder 3"/>
          <p:cNvSpPr>
            <a:spLocks noGrp="1"/>
          </p:cNvSpPr>
          <p:nvPr>
            <p:ph idx="1"/>
          </p:nvPr>
        </p:nvSpPr>
        <p:spPr>
          <a:xfrm>
            <a:off x="323528" y="2276872"/>
            <a:ext cx="8424936" cy="4248472"/>
          </a:xfrm>
        </p:spPr>
        <p:txBody>
          <a:bodyPr/>
          <a:lstStyle/>
          <a:p>
            <a:r>
              <a:rPr lang="en-GB" sz="1800" dirty="0" smtClean="0"/>
              <a:t>Identification of </a:t>
            </a:r>
            <a:r>
              <a:rPr lang="en-GB" sz="1800" dirty="0">
                <a:solidFill>
                  <a:srgbClr val="C00000"/>
                </a:solidFill>
              </a:rPr>
              <a:t>public sector </a:t>
            </a:r>
            <a:r>
              <a:rPr lang="en-GB" sz="1800" dirty="0"/>
              <a:t>requirements</a:t>
            </a:r>
            <a:r>
              <a:rPr lang="en-GB" sz="1800" dirty="0">
                <a:solidFill>
                  <a:srgbClr val="C00000"/>
                </a:solidFill>
              </a:rPr>
              <a:t> </a:t>
            </a:r>
            <a:r>
              <a:rPr lang="en-GB" sz="1800" dirty="0" smtClean="0"/>
              <a:t>for cloud services; develop specifications for the public procurement of </a:t>
            </a:r>
            <a:r>
              <a:rPr lang="en-GB" sz="1800" dirty="0">
                <a:solidFill>
                  <a:srgbClr val="C00000"/>
                </a:solidFill>
              </a:rPr>
              <a:t>IT services </a:t>
            </a:r>
            <a:r>
              <a:rPr lang="en-GB" sz="1800" dirty="0" smtClean="0"/>
              <a:t>; acquire </a:t>
            </a:r>
            <a:r>
              <a:rPr lang="en-GB" sz="1800" dirty="0">
                <a:solidFill>
                  <a:srgbClr val="C00000"/>
                </a:solidFill>
              </a:rPr>
              <a:t>'reference implementations</a:t>
            </a:r>
            <a:r>
              <a:rPr lang="en-GB" sz="1800" dirty="0" smtClean="0"/>
              <a:t>' in order to demonstrate </a:t>
            </a:r>
            <a:r>
              <a:rPr lang="en-GB" sz="1800" dirty="0">
                <a:solidFill>
                  <a:srgbClr val="C00000"/>
                </a:solidFill>
              </a:rPr>
              <a:t>conformance</a:t>
            </a:r>
            <a:r>
              <a:rPr lang="en-GB" sz="1800" dirty="0" smtClean="0"/>
              <a:t> and </a:t>
            </a:r>
            <a:r>
              <a:rPr lang="en-GB" sz="1800" dirty="0" smtClean="0">
                <a:solidFill>
                  <a:srgbClr val="C00000"/>
                </a:solidFill>
              </a:rPr>
              <a:t>performance </a:t>
            </a:r>
          </a:p>
          <a:p>
            <a:endParaRPr lang="en-GB" sz="1800" dirty="0">
              <a:solidFill>
                <a:srgbClr val="C00000"/>
              </a:solidFill>
            </a:endParaRPr>
          </a:p>
          <a:p>
            <a:r>
              <a:rPr lang="en-GB" sz="1800" dirty="0"/>
              <a:t>€10.0 million </a:t>
            </a:r>
            <a:r>
              <a:rPr lang="en-GB" sz="1800" dirty="0" smtClean="0"/>
              <a:t>pre-commercial procurement (PCP) project, funded by the 7</a:t>
            </a:r>
            <a:r>
              <a:rPr lang="en-GB" sz="1800" baseline="30000" dirty="0" smtClean="0"/>
              <a:t>th</a:t>
            </a:r>
            <a:r>
              <a:rPr lang="en-GB" sz="1800" dirty="0" smtClean="0"/>
              <a:t> Framework Programme for Research and Innovation. Formal launch on 14 November 2013 </a:t>
            </a:r>
            <a:r>
              <a:rPr lang="en-GB" sz="1400" dirty="0" smtClean="0">
                <a:hlinkClick r:id="rId2"/>
              </a:rPr>
              <a:t>http</a:t>
            </a:r>
            <a:r>
              <a:rPr lang="en-GB" sz="1400" dirty="0">
                <a:hlinkClick r:id="rId2"/>
              </a:rPr>
              <a:t>://www.cloudforeurope.eu</a:t>
            </a:r>
            <a:r>
              <a:rPr lang="en-GB" sz="1400" dirty="0" smtClean="0">
                <a:hlinkClick r:id="rId2"/>
              </a:rPr>
              <a:t>/</a:t>
            </a:r>
            <a:endParaRPr lang="en-GB" sz="1400" dirty="0" smtClean="0"/>
          </a:p>
          <a:p>
            <a:endParaRPr lang="en-GB" sz="1800" dirty="0" smtClean="0"/>
          </a:p>
          <a:p>
            <a:r>
              <a:rPr lang="en-GB" sz="1800" dirty="0" smtClean="0"/>
              <a:t>Advance towards </a:t>
            </a:r>
            <a:r>
              <a:rPr lang="en-GB" sz="1800" dirty="0">
                <a:solidFill>
                  <a:srgbClr val="C00000"/>
                </a:solidFill>
              </a:rPr>
              <a:t>joint</a:t>
            </a:r>
            <a:r>
              <a:rPr lang="en-GB" sz="1800" dirty="0" smtClean="0"/>
              <a:t> </a:t>
            </a:r>
            <a:r>
              <a:rPr lang="en-GB" sz="1800" dirty="0">
                <a:solidFill>
                  <a:srgbClr val="C00000"/>
                </a:solidFill>
              </a:rPr>
              <a:t>procurement</a:t>
            </a:r>
            <a:r>
              <a:rPr lang="en-GB" sz="1800" dirty="0" smtClean="0"/>
              <a:t> of cloud computing services by public bodies, based on common user requirements</a:t>
            </a:r>
          </a:p>
          <a:p>
            <a:endParaRPr lang="en-GB" sz="1800" dirty="0" smtClean="0"/>
          </a:p>
          <a:p>
            <a:r>
              <a:rPr lang="en-GB" sz="1800" dirty="0" smtClean="0"/>
              <a:t>Set up and execute </a:t>
            </a:r>
            <a:r>
              <a:rPr lang="en-GB" sz="1800" dirty="0">
                <a:solidFill>
                  <a:srgbClr val="C00000"/>
                </a:solidFill>
              </a:rPr>
              <a:t>other actions </a:t>
            </a:r>
            <a:r>
              <a:rPr lang="en-GB" sz="1800" dirty="0" smtClean="0"/>
              <a:t>requiring coordination with </a:t>
            </a:r>
            <a:r>
              <a:rPr lang="en-GB" sz="1800" dirty="0">
                <a:solidFill>
                  <a:srgbClr val="C00000"/>
                </a:solidFill>
              </a:rPr>
              <a:t>public</a:t>
            </a:r>
            <a:r>
              <a:rPr lang="en-GB" sz="1800" dirty="0" smtClean="0"/>
              <a:t> and </a:t>
            </a:r>
            <a:r>
              <a:rPr lang="en-GB" sz="1800" dirty="0">
                <a:solidFill>
                  <a:srgbClr val="C00000"/>
                </a:solidFill>
              </a:rPr>
              <a:t>private</a:t>
            </a:r>
            <a:r>
              <a:rPr lang="en-GB" sz="1800" dirty="0" smtClean="0"/>
              <a:t> stakeholders (e.g. pilot initiatives)</a:t>
            </a:r>
          </a:p>
        </p:txBody>
      </p:sp>
    </p:spTree>
    <p:extLst>
      <p:ext uri="{BB962C8B-B14F-4D97-AF65-F5344CB8AC3E}">
        <p14:creationId xmlns:p14="http://schemas.microsoft.com/office/powerpoint/2010/main" val="1846009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784975" cy="936625"/>
          </a:xfrm>
        </p:spPr>
        <p:txBody>
          <a:bodyPr/>
          <a:lstStyle/>
          <a:p>
            <a:r>
              <a:rPr lang="pt-PT" dirty="0" smtClean="0"/>
              <a:t>European Cloud Partnership (ECP)</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25</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3111179"/>
              </p:ext>
            </p:extLst>
          </p:nvPr>
        </p:nvGraphicFramePr>
        <p:xfrm>
          <a:off x="1763687" y="1844824"/>
          <a:ext cx="5472609" cy="4696468"/>
        </p:xfrm>
        <a:graphic>
          <a:graphicData uri="http://schemas.openxmlformats.org/drawingml/2006/table">
            <a:tbl>
              <a:tblPr firstRow="1" bandRow="1">
                <a:tableStyleId>{5C22544A-7EE6-4342-B048-85BDC9FD1C3A}</a:tableStyleId>
              </a:tblPr>
              <a:tblGrid>
                <a:gridCol w="2719771"/>
                <a:gridCol w="2752838"/>
              </a:tblGrid>
              <a:tr h="223998">
                <a:tc>
                  <a:txBody>
                    <a:bodyPr/>
                    <a:lstStyle/>
                    <a:p>
                      <a:pPr algn="l" fontAlgn="b"/>
                      <a:r>
                        <a:rPr lang="en-GB" sz="1100" b="0" i="0" u="none" strike="noStrike" dirty="0">
                          <a:solidFill>
                            <a:srgbClr val="000000"/>
                          </a:solidFill>
                          <a:effectLst/>
                          <a:latin typeface="Calibri"/>
                        </a:rPr>
                        <a:t>Name</a:t>
                      </a:r>
                      <a:endParaRPr lang="pt-PT" sz="1100" b="0" i="0" u="none" strike="noStrike" dirty="0">
                        <a:solidFill>
                          <a:srgbClr val="000000"/>
                        </a:solidFill>
                        <a:effectLst/>
                        <a:latin typeface="Calibri"/>
                      </a:endParaRPr>
                    </a:p>
                  </a:txBody>
                  <a:tcPr marL="9525" marR="9525" marT="9525" marB="0" anchor="b"/>
                </a:tc>
                <a:tc>
                  <a:txBody>
                    <a:bodyPr/>
                    <a:lstStyle/>
                    <a:p>
                      <a:pPr algn="l" fontAlgn="b"/>
                      <a:r>
                        <a:rPr lang="en-GB" sz="1100" b="0" i="0" u="none" strike="noStrike">
                          <a:solidFill>
                            <a:srgbClr val="000000"/>
                          </a:solidFill>
                          <a:effectLst/>
                          <a:latin typeface="Calibri"/>
                        </a:rPr>
                        <a:t>Organization</a:t>
                      </a:r>
                      <a:endParaRPr lang="pt-PT" sz="1100" b="0" i="0" u="none" strike="noStrike">
                        <a:solidFill>
                          <a:srgbClr val="000000"/>
                        </a:solidFill>
                        <a:effectLst/>
                        <a:latin typeface="Calibri"/>
                      </a:endParaRPr>
                    </a:p>
                  </a:txBody>
                  <a:tcPr marL="9525" marR="9525" marT="9525" marB="0" anchor="b"/>
                </a:tc>
              </a:tr>
              <a:tr h="223998">
                <a:tc>
                  <a:txBody>
                    <a:bodyPr/>
                    <a:lstStyle/>
                    <a:p>
                      <a:pPr algn="l" fontAlgn="b"/>
                      <a:r>
                        <a:rPr lang="en-GB" sz="1100" b="0" i="0" u="none" strike="noStrike">
                          <a:solidFill>
                            <a:srgbClr val="000000"/>
                          </a:solidFill>
                          <a:effectLst/>
                          <a:latin typeface="Calibri"/>
                        </a:rPr>
                        <a:t>Toomas Hendrik Ilves, Chair of the SB</a:t>
                      </a:r>
                      <a:endParaRPr lang="pt-PT" sz="1100" b="0" i="0" u="none" strike="noStrike">
                        <a:solidFill>
                          <a:srgbClr val="000000"/>
                        </a:solidFill>
                        <a:effectLst/>
                        <a:latin typeface="Calibri"/>
                      </a:endParaRPr>
                    </a:p>
                  </a:txBody>
                  <a:tcPr marL="9525" marR="9525" marT="9525" marB="0" anchor="b">
                    <a:solidFill>
                      <a:srgbClr val="92D050"/>
                    </a:solidFill>
                  </a:tcPr>
                </a:tc>
                <a:tc>
                  <a:txBody>
                    <a:bodyPr/>
                    <a:lstStyle/>
                    <a:p>
                      <a:pPr algn="l" fontAlgn="b"/>
                      <a:r>
                        <a:rPr lang="en-GB" sz="1100" b="0" i="0" u="none" strike="noStrike">
                          <a:solidFill>
                            <a:srgbClr val="000000"/>
                          </a:solidFill>
                          <a:effectLst/>
                          <a:latin typeface="Calibri"/>
                        </a:rPr>
                        <a:t>President of Estonia</a:t>
                      </a:r>
                      <a:endParaRPr lang="pt-PT" sz="1100" b="0" i="0" u="none" strike="noStrike">
                        <a:solidFill>
                          <a:srgbClr val="000000"/>
                        </a:solidFill>
                        <a:effectLst/>
                        <a:latin typeface="Calibri"/>
                      </a:endParaRPr>
                    </a:p>
                  </a:txBody>
                  <a:tcPr marL="9525" marR="9525" marT="9525" marB="0" anchor="b">
                    <a:solidFill>
                      <a:srgbClr val="92D050"/>
                    </a:solidFill>
                  </a:tcPr>
                </a:tc>
              </a:tr>
              <a:tr h="223998">
                <a:tc>
                  <a:txBody>
                    <a:bodyPr/>
                    <a:lstStyle/>
                    <a:p>
                      <a:pPr algn="l" fontAlgn="b"/>
                      <a:r>
                        <a:rPr lang="en-GB" sz="1100" b="0" i="0" u="none" strike="noStrike" err="1">
                          <a:solidFill>
                            <a:srgbClr val="000000"/>
                          </a:solidFill>
                          <a:effectLst/>
                          <a:latin typeface="Calibri"/>
                        </a:rPr>
                        <a:t>Reinhard</a:t>
                      </a:r>
                      <a:r>
                        <a:rPr lang="en-GB" sz="1100" b="0" i="0" u="none" strike="noStrike">
                          <a:solidFill>
                            <a:srgbClr val="000000"/>
                          </a:solidFill>
                          <a:effectLst/>
                          <a:latin typeface="Calibri"/>
                        </a:rPr>
                        <a:t> </a:t>
                      </a:r>
                      <a:r>
                        <a:rPr lang="en-GB" sz="1100" b="0" i="0" u="none" strike="noStrike" err="1">
                          <a:solidFill>
                            <a:srgbClr val="000000"/>
                          </a:solidFill>
                          <a:effectLst/>
                          <a:latin typeface="Calibri"/>
                        </a:rPr>
                        <a:t>Posch</a:t>
                      </a:r>
                      <a:endParaRPr lang="pt-PT"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en-GB" sz="1100" b="0" i="0" u="none" strike="noStrike">
                          <a:solidFill>
                            <a:srgbClr val="000000"/>
                          </a:solidFill>
                          <a:effectLst/>
                          <a:latin typeface="Calibri"/>
                        </a:rPr>
                        <a:t>Austria</a:t>
                      </a:r>
                      <a:endParaRPr lang="pt-PT" sz="1100" b="0" i="0" u="none" strike="noStrike">
                        <a:solidFill>
                          <a:srgbClr val="000000"/>
                        </a:solidFill>
                        <a:effectLst/>
                        <a:latin typeface="Calibri"/>
                      </a:endParaRPr>
                    </a:p>
                  </a:txBody>
                  <a:tcPr marL="9525" marR="9525" marT="9525" marB="0" anchor="b">
                    <a:solidFill>
                      <a:srgbClr val="FFC000"/>
                    </a:solidFill>
                  </a:tcPr>
                </a:tc>
              </a:tr>
              <a:tr h="223998">
                <a:tc>
                  <a:txBody>
                    <a:bodyPr/>
                    <a:lstStyle/>
                    <a:p>
                      <a:pPr algn="l" fontAlgn="b"/>
                      <a:r>
                        <a:rPr lang="en-GB" sz="1100" b="0" i="0" u="none" strike="noStrike" err="1">
                          <a:solidFill>
                            <a:srgbClr val="000000"/>
                          </a:solidFill>
                          <a:effectLst/>
                          <a:latin typeface="Calibri"/>
                        </a:rPr>
                        <a:t>Jérôme</a:t>
                      </a:r>
                      <a:r>
                        <a:rPr lang="en-GB" sz="1100" b="0" i="0" u="none" strike="noStrike">
                          <a:solidFill>
                            <a:srgbClr val="000000"/>
                          </a:solidFill>
                          <a:effectLst/>
                          <a:latin typeface="Calibri"/>
                        </a:rPr>
                        <a:t> </a:t>
                      </a:r>
                      <a:r>
                        <a:rPr lang="en-GB" sz="1100" b="0" i="0" u="none" strike="noStrike" err="1">
                          <a:solidFill>
                            <a:srgbClr val="000000"/>
                          </a:solidFill>
                          <a:effectLst/>
                          <a:latin typeface="Calibri"/>
                        </a:rPr>
                        <a:t>Filippini</a:t>
                      </a:r>
                      <a:endParaRPr lang="pt-PT"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en-GB" sz="1100" b="0" i="0" u="none" strike="noStrike">
                          <a:solidFill>
                            <a:srgbClr val="000000"/>
                          </a:solidFill>
                          <a:effectLst/>
                          <a:latin typeface="Calibri"/>
                        </a:rPr>
                        <a:t>France</a:t>
                      </a:r>
                      <a:endParaRPr lang="pt-PT" sz="1100" b="0" i="0" u="none" strike="noStrike">
                        <a:solidFill>
                          <a:srgbClr val="000000"/>
                        </a:solidFill>
                        <a:effectLst/>
                        <a:latin typeface="Calibri"/>
                      </a:endParaRPr>
                    </a:p>
                  </a:txBody>
                  <a:tcPr marL="9525" marR="9525" marT="9525" marB="0" anchor="b">
                    <a:solidFill>
                      <a:srgbClr val="FFC000"/>
                    </a:solidFill>
                  </a:tcPr>
                </a:tc>
              </a:tr>
              <a:tr h="223998">
                <a:tc>
                  <a:txBody>
                    <a:bodyPr/>
                    <a:lstStyle/>
                    <a:p>
                      <a:pPr algn="l" fontAlgn="b"/>
                      <a:r>
                        <a:rPr lang="en-GB" sz="1100" b="0" i="0" u="none" strike="noStrike">
                          <a:solidFill>
                            <a:srgbClr val="000000"/>
                          </a:solidFill>
                          <a:effectLst/>
                          <a:latin typeface="Calibri"/>
                        </a:rPr>
                        <a:t>Maarten Hillenaar</a:t>
                      </a:r>
                      <a:endParaRPr lang="pt-PT"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en-GB" sz="1100" b="0" i="0" u="none" strike="noStrike">
                          <a:solidFill>
                            <a:srgbClr val="000000"/>
                          </a:solidFill>
                          <a:effectLst/>
                          <a:latin typeface="Calibri"/>
                        </a:rPr>
                        <a:t>Netherlands</a:t>
                      </a:r>
                      <a:endParaRPr lang="pt-PT" sz="1100" b="0" i="0" u="none" strike="noStrike">
                        <a:solidFill>
                          <a:srgbClr val="000000"/>
                        </a:solidFill>
                        <a:effectLst/>
                        <a:latin typeface="Calibri"/>
                      </a:endParaRPr>
                    </a:p>
                  </a:txBody>
                  <a:tcPr marL="9525" marR="9525" marT="9525" marB="0" anchor="b">
                    <a:solidFill>
                      <a:srgbClr val="FFC000"/>
                    </a:solidFill>
                  </a:tcPr>
                </a:tc>
              </a:tr>
              <a:tr h="223998">
                <a:tc>
                  <a:txBody>
                    <a:bodyPr/>
                    <a:lstStyle/>
                    <a:p>
                      <a:pPr algn="l" fontAlgn="b"/>
                      <a:r>
                        <a:rPr lang="en-GB" sz="1100" b="0" i="0" u="none" strike="noStrike" dirty="0">
                          <a:solidFill>
                            <a:srgbClr val="000000"/>
                          </a:solidFill>
                          <a:effectLst/>
                          <a:latin typeface="Calibri"/>
                        </a:rPr>
                        <a:t>Katarina de </a:t>
                      </a:r>
                      <a:r>
                        <a:rPr lang="en-GB" sz="1100" b="0" i="0" u="none" strike="noStrike" dirty="0" err="1">
                          <a:solidFill>
                            <a:srgbClr val="000000"/>
                          </a:solidFill>
                          <a:effectLst/>
                          <a:latin typeface="Calibri"/>
                        </a:rPr>
                        <a:t>Brisis</a:t>
                      </a:r>
                      <a:endParaRPr lang="pt-PT" sz="1100" b="0" i="0" u="none" strike="noStrike" dirty="0">
                        <a:solidFill>
                          <a:srgbClr val="000000"/>
                        </a:solidFill>
                        <a:effectLst/>
                        <a:latin typeface="Calibri"/>
                      </a:endParaRPr>
                    </a:p>
                  </a:txBody>
                  <a:tcPr marL="9525" marR="9525" marT="9525" marB="0" anchor="b">
                    <a:solidFill>
                      <a:srgbClr val="FFC000"/>
                    </a:solidFill>
                  </a:tcPr>
                </a:tc>
                <a:tc>
                  <a:txBody>
                    <a:bodyPr/>
                    <a:lstStyle/>
                    <a:p>
                      <a:pPr algn="l" fontAlgn="b"/>
                      <a:r>
                        <a:rPr lang="en-GB" sz="1100" b="0" i="0" u="none" strike="noStrike">
                          <a:solidFill>
                            <a:srgbClr val="000000"/>
                          </a:solidFill>
                          <a:effectLst/>
                          <a:latin typeface="Calibri"/>
                        </a:rPr>
                        <a:t>Norway</a:t>
                      </a:r>
                      <a:endParaRPr lang="pt-PT" sz="1100" b="0" i="0" u="none" strike="noStrike">
                        <a:solidFill>
                          <a:srgbClr val="000000"/>
                        </a:solidFill>
                        <a:effectLst/>
                        <a:latin typeface="Calibri"/>
                      </a:endParaRPr>
                    </a:p>
                  </a:txBody>
                  <a:tcPr marL="9525" marR="9525" marT="9525" marB="0" anchor="b">
                    <a:solidFill>
                      <a:srgbClr val="FFC000"/>
                    </a:solidFill>
                  </a:tcPr>
                </a:tc>
              </a:tr>
              <a:tr h="223998">
                <a:tc>
                  <a:txBody>
                    <a:bodyPr/>
                    <a:lstStyle/>
                    <a:p>
                      <a:pPr algn="l" fontAlgn="b"/>
                      <a:r>
                        <a:rPr lang="en-GB" sz="1100" b="0" i="0" u="none" strike="noStrike" err="1">
                          <a:solidFill>
                            <a:srgbClr val="000000"/>
                          </a:solidFill>
                          <a:effectLst/>
                          <a:latin typeface="Calibri"/>
                        </a:rPr>
                        <a:t>Aitor</a:t>
                      </a:r>
                      <a:r>
                        <a:rPr lang="en-GB" sz="1100" b="0" i="0" u="none" strike="noStrike">
                          <a:solidFill>
                            <a:srgbClr val="000000"/>
                          </a:solidFill>
                          <a:effectLst/>
                          <a:latin typeface="Calibri"/>
                        </a:rPr>
                        <a:t> </a:t>
                      </a:r>
                      <a:r>
                        <a:rPr lang="en-GB" sz="1100" b="0" i="0" u="none" strike="noStrike" err="1">
                          <a:solidFill>
                            <a:srgbClr val="000000"/>
                          </a:solidFill>
                          <a:effectLst/>
                          <a:latin typeface="Calibri"/>
                        </a:rPr>
                        <a:t>Cubo</a:t>
                      </a:r>
                      <a:r>
                        <a:rPr lang="en-GB" sz="1100" b="0" i="0" u="none" strike="noStrike">
                          <a:solidFill>
                            <a:srgbClr val="000000"/>
                          </a:solidFill>
                          <a:effectLst/>
                          <a:latin typeface="Calibri"/>
                        </a:rPr>
                        <a:t> Contreras</a:t>
                      </a:r>
                      <a:endParaRPr lang="pt-PT" sz="1100" b="0" i="0" u="none" strike="noStrike">
                        <a:solidFill>
                          <a:srgbClr val="000000"/>
                        </a:solidFill>
                        <a:effectLst/>
                        <a:latin typeface="Calibri"/>
                      </a:endParaRPr>
                    </a:p>
                  </a:txBody>
                  <a:tcPr marL="9525" marR="9525" marT="9525" marB="0" anchor="b">
                    <a:solidFill>
                      <a:srgbClr val="FFC000"/>
                    </a:solidFill>
                  </a:tcPr>
                </a:tc>
                <a:tc>
                  <a:txBody>
                    <a:bodyPr/>
                    <a:lstStyle/>
                    <a:p>
                      <a:pPr algn="l" fontAlgn="b"/>
                      <a:r>
                        <a:rPr lang="en-GB" sz="1100" b="0" i="0" u="none" strike="noStrike">
                          <a:solidFill>
                            <a:srgbClr val="000000"/>
                          </a:solidFill>
                          <a:effectLst/>
                          <a:latin typeface="Calibri"/>
                        </a:rPr>
                        <a:t>Spain</a:t>
                      </a:r>
                      <a:endParaRPr lang="pt-PT" sz="1100" b="0" i="0" u="none" strike="noStrike">
                        <a:solidFill>
                          <a:srgbClr val="000000"/>
                        </a:solidFill>
                        <a:effectLst/>
                        <a:latin typeface="Calibri"/>
                      </a:endParaRPr>
                    </a:p>
                  </a:txBody>
                  <a:tcPr marL="9525" marR="9525" marT="9525" marB="0" anchor="b">
                    <a:solidFill>
                      <a:srgbClr val="FFC000"/>
                    </a:solidFill>
                  </a:tcPr>
                </a:tc>
              </a:tr>
              <a:tr h="223998">
                <a:tc>
                  <a:txBody>
                    <a:bodyPr/>
                    <a:lstStyle/>
                    <a:p>
                      <a:pPr algn="l" fontAlgn="b"/>
                      <a:r>
                        <a:rPr lang="pt-PT" sz="1100" b="0" i="0" u="none" strike="noStrike" dirty="0" smtClean="0">
                          <a:solidFill>
                            <a:srgbClr val="000000"/>
                          </a:solidFill>
                          <a:effectLst/>
                          <a:latin typeface="Calibri"/>
                        </a:rPr>
                        <a:t>Michael </a:t>
                      </a:r>
                      <a:r>
                        <a:rPr lang="pt-PT" sz="1100" b="0" i="0" u="none" strike="noStrike" dirty="0" err="1" smtClean="0">
                          <a:solidFill>
                            <a:srgbClr val="000000"/>
                          </a:solidFill>
                          <a:effectLst/>
                          <a:latin typeface="Calibri"/>
                        </a:rPr>
                        <a:t>Hange</a:t>
                      </a:r>
                      <a:endParaRPr lang="pt-PT" sz="1100" b="0" i="0" u="none" strike="noStrike" dirty="0">
                        <a:solidFill>
                          <a:srgbClr val="000000"/>
                        </a:solidFill>
                        <a:effectLst/>
                        <a:latin typeface="Calibri"/>
                      </a:endParaRPr>
                    </a:p>
                  </a:txBody>
                  <a:tcPr marL="9525" marR="9525" marT="9525" marB="0" anchor="b">
                    <a:solidFill>
                      <a:srgbClr val="FFC000"/>
                    </a:solidFill>
                  </a:tcPr>
                </a:tc>
                <a:tc>
                  <a:txBody>
                    <a:bodyPr/>
                    <a:lstStyle/>
                    <a:p>
                      <a:pPr algn="l" fontAlgn="b"/>
                      <a:r>
                        <a:rPr lang="pt-PT" sz="1100" b="0" i="0" u="none" strike="noStrike" dirty="0" err="1" smtClean="0">
                          <a:solidFill>
                            <a:srgbClr val="000000"/>
                          </a:solidFill>
                          <a:effectLst/>
                          <a:latin typeface="Calibri"/>
                        </a:rPr>
                        <a:t>Germany</a:t>
                      </a:r>
                      <a:endParaRPr lang="pt-PT" sz="1100" b="0" i="0" u="none" strike="noStrike" dirty="0">
                        <a:solidFill>
                          <a:srgbClr val="000000"/>
                        </a:solidFill>
                        <a:effectLst/>
                        <a:latin typeface="Calibri"/>
                      </a:endParaRPr>
                    </a:p>
                  </a:txBody>
                  <a:tcPr marL="9525" marR="9525" marT="9525" marB="0" anchor="b">
                    <a:solidFill>
                      <a:srgbClr val="FFC000"/>
                    </a:solidFill>
                  </a:tcPr>
                </a:tc>
              </a:tr>
              <a:tr h="223998">
                <a:tc>
                  <a:txBody>
                    <a:bodyPr/>
                    <a:lstStyle/>
                    <a:p>
                      <a:pPr algn="l" fontAlgn="b"/>
                      <a:r>
                        <a:rPr lang="en-GB" sz="1100" b="0" i="0" u="none" strike="noStrike" dirty="0" err="1">
                          <a:solidFill>
                            <a:srgbClr val="000000"/>
                          </a:solidFill>
                          <a:effectLst/>
                          <a:latin typeface="Calibri"/>
                        </a:rPr>
                        <a:t>Andrzej</a:t>
                      </a:r>
                      <a:r>
                        <a:rPr lang="en-GB" sz="1100" b="0" i="0" u="none" strike="noStrike" dirty="0">
                          <a:solidFill>
                            <a:srgbClr val="000000"/>
                          </a:solidFill>
                          <a:effectLst/>
                          <a:latin typeface="Calibri"/>
                        </a:rPr>
                        <a:t> </a:t>
                      </a:r>
                      <a:r>
                        <a:rPr lang="en-GB" sz="1100" b="0" i="0" u="none" strike="noStrike" dirty="0" err="1">
                          <a:solidFill>
                            <a:srgbClr val="000000"/>
                          </a:solidFill>
                          <a:effectLst/>
                          <a:latin typeface="Calibri"/>
                        </a:rPr>
                        <a:t>Ręgowski</a:t>
                      </a:r>
                      <a:endParaRPr lang="pt-PT" sz="1100" b="0" i="0" u="none" strike="noStrike" dirty="0">
                        <a:solidFill>
                          <a:srgbClr val="000000"/>
                        </a:solidFill>
                        <a:effectLst/>
                        <a:latin typeface="Calibri"/>
                      </a:endParaRPr>
                    </a:p>
                  </a:txBody>
                  <a:tcPr marL="9525" marR="9525" marT="9525" marB="0" anchor="b">
                    <a:solidFill>
                      <a:srgbClr val="FFC000"/>
                    </a:solidFill>
                  </a:tcPr>
                </a:tc>
                <a:tc>
                  <a:txBody>
                    <a:bodyPr/>
                    <a:lstStyle/>
                    <a:p>
                      <a:pPr algn="l" fontAlgn="b"/>
                      <a:r>
                        <a:rPr lang="en-GB" sz="1100" b="0" i="0" u="none" strike="noStrike" dirty="0">
                          <a:solidFill>
                            <a:srgbClr val="000000"/>
                          </a:solidFill>
                          <a:effectLst/>
                          <a:latin typeface="Calibri"/>
                        </a:rPr>
                        <a:t>Poland</a:t>
                      </a:r>
                      <a:endParaRPr lang="pt-PT" sz="1100" b="0" i="0" u="none" strike="noStrike" dirty="0">
                        <a:solidFill>
                          <a:srgbClr val="000000"/>
                        </a:solidFill>
                        <a:effectLst/>
                        <a:latin typeface="Calibri"/>
                      </a:endParaRPr>
                    </a:p>
                  </a:txBody>
                  <a:tcPr marL="9525" marR="9525" marT="9525" marB="0" anchor="b">
                    <a:solidFill>
                      <a:srgbClr val="FFC000"/>
                    </a:solidFill>
                  </a:tcPr>
                </a:tc>
              </a:tr>
              <a:tr h="223998">
                <a:tc>
                  <a:txBody>
                    <a:bodyPr/>
                    <a:lstStyle/>
                    <a:p>
                      <a:pPr algn="l" fontAlgn="b"/>
                      <a:r>
                        <a:rPr lang="en-GB" sz="1100" b="0" i="0" u="none" strike="noStrike">
                          <a:solidFill>
                            <a:srgbClr val="000000"/>
                          </a:solidFill>
                          <a:effectLst/>
                          <a:latin typeface="Calibri"/>
                        </a:rPr>
                        <a:t>Pierre </a:t>
                      </a:r>
                      <a:r>
                        <a:rPr lang="en-GB" sz="1100" b="0" i="0" u="none" strike="noStrike" err="1">
                          <a:solidFill>
                            <a:srgbClr val="000000"/>
                          </a:solidFill>
                          <a:effectLst/>
                          <a:latin typeface="Calibri"/>
                        </a:rPr>
                        <a:t>Nanterme</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Accenture</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Werner </a:t>
                      </a:r>
                      <a:r>
                        <a:rPr lang="en-GB" sz="1100" b="0" i="0" u="none" strike="noStrike" err="1">
                          <a:solidFill>
                            <a:srgbClr val="000000"/>
                          </a:solidFill>
                          <a:effectLst/>
                          <a:latin typeface="Calibri"/>
                        </a:rPr>
                        <a:t>Vogels</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Amazon</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Thierry Breton</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ATOS</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Bernard Charles</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err="1">
                          <a:solidFill>
                            <a:srgbClr val="000000"/>
                          </a:solidFill>
                          <a:effectLst/>
                          <a:latin typeface="Calibri"/>
                        </a:rPr>
                        <a:t>Dassault</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Michael </a:t>
                      </a:r>
                      <a:r>
                        <a:rPr lang="en-GB" sz="1100" b="0" i="0" u="none" strike="noStrike" err="1">
                          <a:solidFill>
                            <a:srgbClr val="000000"/>
                          </a:solidFill>
                          <a:effectLst/>
                          <a:latin typeface="Calibri"/>
                        </a:rPr>
                        <a:t>Gorriz</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Daimler</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Hans Vestberg</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Ericsson</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Christian Fredrikson</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F-Secure</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Jim Hagemann-Snabe</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SAP</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a:solidFill>
                            <a:srgbClr val="000000"/>
                          </a:solidFill>
                          <a:effectLst/>
                          <a:latin typeface="Calibri"/>
                        </a:rPr>
                        <a:t>Karl-Heinz </a:t>
                      </a:r>
                      <a:r>
                        <a:rPr lang="en-GB" sz="1100" b="0" i="0" u="none" strike="noStrike" err="1">
                          <a:solidFill>
                            <a:srgbClr val="000000"/>
                          </a:solidFill>
                          <a:effectLst/>
                          <a:latin typeface="Calibri"/>
                        </a:rPr>
                        <a:t>Streibich</a:t>
                      </a:r>
                      <a:endParaRPr lang="pt-PT" sz="1100" b="0" i="0" u="none" strike="noStrike">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a:solidFill>
                            <a:srgbClr val="000000"/>
                          </a:solidFill>
                          <a:effectLst/>
                          <a:latin typeface="Calibri"/>
                        </a:rPr>
                        <a:t>Software AG</a:t>
                      </a:r>
                      <a:endParaRPr lang="pt-PT" sz="1100" b="0" i="0" u="none" strike="noStrike">
                        <a:solidFill>
                          <a:srgbClr val="000000"/>
                        </a:solidFill>
                        <a:effectLst/>
                        <a:latin typeface="Calibri"/>
                      </a:endParaRPr>
                    </a:p>
                  </a:txBody>
                  <a:tcPr marL="9525" marR="9525" marT="9525" marB="0" anchor="b">
                    <a:solidFill>
                      <a:srgbClr val="FFFF00"/>
                    </a:solidFill>
                  </a:tcPr>
                </a:tc>
              </a:tr>
              <a:tr h="223998">
                <a:tc>
                  <a:txBody>
                    <a:bodyPr/>
                    <a:lstStyle/>
                    <a:p>
                      <a:pPr algn="l" fontAlgn="b"/>
                      <a:r>
                        <a:rPr lang="pt-PT" sz="1100" b="0" i="0" u="none" strike="noStrike" dirty="0" err="1" smtClean="0">
                          <a:solidFill>
                            <a:srgbClr val="000000"/>
                          </a:solidFill>
                          <a:effectLst/>
                          <a:latin typeface="Calibri"/>
                        </a:rPr>
                        <a:t>Kate</a:t>
                      </a:r>
                      <a:r>
                        <a:rPr lang="pt-PT" sz="1100" b="0" i="0" u="none" strike="noStrike" dirty="0" smtClean="0">
                          <a:solidFill>
                            <a:srgbClr val="000000"/>
                          </a:solidFill>
                          <a:effectLst/>
                          <a:latin typeface="Calibri"/>
                        </a:rPr>
                        <a:t> </a:t>
                      </a:r>
                      <a:r>
                        <a:rPr lang="pt-PT" sz="1100" b="0" i="0" u="none" strike="noStrike" dirty="0" err="1" smtClean="0">
                          <a:solidFill>
                            <a:srgbClr val="000000"/>
                          </a:solidFill>
                          <a:effectLst/>
                          <a:latin typeface="Calibri"/>
                        </a:rPr>
                        <a:t>Craig-Wood</a:t>
                      </a:r>
                      <a:endParaRPr lang="pt-PT" sz="1100" b="0" i="0" u="none" strike="noStrike" dirty="0">
                        <a:solidFill>
                          <a:srgbClr val="000000"/>
                        </a:solidFill>
                        <a:effectLst/>
                        <a:latin typeface="Calibri"/>
                      </a:endParaRPr>
                    </a:p>
                  </a:txBody>
                  <a:tcPr marL="9525" marR="9525" marT="9525" marB="0" anchor="b">
                    <a:solidFill>
                      <a:srgbClr val="FFFF00"/>
                    </a:solidFill>
                  </a:tcPr>
                </a:tc>
                <a:tc>
                  <a:txBody>
                    <a:bodyPr/>
                    <a:lstStyle/>
                    <a:p>
                      <a:pPr algn="l" fontAlgn="b"/>
                      <a:r>
                        <a:rPr lang="pt-PT" sz="1100" b="0" i="0" u="none" strike="noStrike" dirty="0" smtClean="0">
                          <a:solidFill>
                            <a:srgbClr val="000000"/>
                          </a:solidFill>
                          <a:effectLst/>
                          <a:latin typeface="Calibri"/>
                        </a:rPr>
                        <a:t>MEMSET</a:t>
                      </a:r>
                      <a:endParaRPr lang="pt-PT" sz="1100" b="0" i="0" u="none" strike="noStrike" dirty="0">
                        <a:solidFill>
                          <a:srgbClr val="000000"/>
                        </a:solidFill>
                        <a:effectLst/>
                        <a:latin typeface="Calibri"/>
                      </a:endParaRPr>
                    </a:p>
                  </a:txBody>
                  <a:tcPr marL="9525" marR="9525" marT="9525" marB="0" anchor="b">
                    <a:solidFill>
                      <a:srgbClr val="FFFF00"/>
                    </a:solidFill>
                  </a:tcPr>
                </a:tc>
              </a:tr>
              <a:tr h="223998">
                <a:tc>
                  <a:txBody>
                    <a:bodyPr/>
                    <a:lstStyle/>
                    <a:p>
                      <a:pPr algn="l" fontAlgn="b"/>
                      <a:r>
                        <a:rPr lang="en-GB" sz="1100" b="0" i="0" u="none" strike="noStrike" dirty="0" smtClean="0">
                          <a:solidFill>
                            <a:srgbClr val="000000"/>
                          </a:solidFill>
                          <a:effectLst/>
                          <a:latin typeface="Calibri"/>
                        </a:rPr>
                        <a:t>Vivek</a:t>
                      </a:r>
                      <a:r>
                        <a:rPr lang="en-GB" sz="1100" b="0" i="0" u="none" strike="noStrike" baseline="0" dirty="0" smtClean="0">
                          <a:solidFill>
                            <a:srgbClr val="000000"/>
                          </a:solidFill>
                          <a:effectLst/>
                          <a:latin typeface="Calibri"/>
                        </a:rPr>
                        <a:t> </a:t>
                      </a:r>
                      <a:r>
                        <a:rPr lang="en-GB" sz="1100" b="0" i="0" u="none" strike="noStrike" baseline="0" dirty="0" err="1" smtClean="0">
                          <a:solidFill>
                            <a:srgbClr val="000000"/>
                          </a:solidFill>
                          <a:effectLst/>
                          <a:latin typeface="Calibri"/>
                        </a:rPr>
                        <a:t>Dev</a:t>
                      </a:r>
                      <a:endParaRPr lang="pt-PT" sz="1100" b="0" i="0" u="none" strike="noStrike" dirty="0">
                        <a:solidFill>
                          <a:srgbClr val="000000"/>
                        </a:solidFill>
                        <a:effectLst/>
                        <a:latin typeface="Calibri"/>
                      </a:endParaRPr>
                    </a:p>
                  </a:txBody>
                  <a:tcPr marL="9525" marR="9525" marT="9525" marB="0" anchor="b">
                    <a:solidFill>
                      <a:srgbClr val="FFFF00"/>
                    </a:solidFill>
                  </a:tcPr>
                </a:tc>
                <a:tc>
                  <a:txBody>
                    <a:bodyPr/>
                    <a:lstStyle/>
                    <a:p>
                      <a:pPr algn="l" fontAlgn="b"/>
                      <a:r>
                        <a:rPr lang="en-GB" sz="1100" b="0" i="0" u="none" strike="noStrike" dirty="0" err="1">
                          <a:solidFill>
                            <a:srgbClr val="000000"/>
                          </a:solidFill>
                          <a:effectLst/>
                          <a:latin typeface="Calibri"/>
                        </a:rPr>
                        <a:t>Telefónica</a:t>
                      </a:r>
                      <a:r>
                        <a:rPr lang="en-GB" sz="1100" b="0" i="0" u="none" strike="noStrike" dirty="0">
                          <a:solidFill>
                            <a:srgbClr val="000000"/>
                          </a:solidFill>
                          <a:effectLst/>
                          <a:latin typeface="Calibri"/>
                        </a:rPr>
                        <a:t> Digital</a:t>
                      </a:r>
                      <a:endParaRPr lang="pt-PT" sz="1100" b="0" i="0" u="none" strike="noStrike" dirty="0">
                        <a:solidFill>
                          <a:srgbClr val="000000"/>
                        </a:solidFill>
                        <a:effectLst/>
                        <a:latin typeface="Calibri"/>
                      </a:endParaRPr>
                    </a:p>
                  </a:txBody>
                  <a:tcPr marL="9525" marR="9525" marT="9525" marB="0" anchor="b">
                    <a:solidFill>
                      <a:srgbClr val="FFFF00"/>
                    </a:solidFill>
                  </a:tcPr>
                </a:tc>
              </a:tr>
              <a:tr h="216508">
                <a:tc>
                  <a:txBody>
                    <a:bodyPr/>
                    <a:lstStyle/>
                    <a:p>
                      <a:pPr marL="0" algn="l" defTabSz="914400" rtl="0" eaLnBrk="1" fontAlgn="b" latinLnBrk="0" hangingPunct="1"/>
                      <a:r>
                        <a:rPr lang="pt-PT" sz="1100" b="0" i="0" u="none" strike="noStrike" kern="1200" smtClean="0">
                          <a:solidFill>
                            <a:srgbClr val="000000"/>
                          </a:solidFill>
                          <a:effectLst/>
                          <a:latin typeface="Calibri"/>
                          <a:ea typeface="+mn-ea"/>
                          <a:cs typeface="+mn-cs"/>
                        </a:rPr>
                        <a:t>Leo </a:t>
                      </a:r>
                      <a:r>
                        <a:rPr lang="pt-PT" sz="1100" b="0" i="0" u="none" strike="noStrike" kern="1200" err="1" smtClean="0">
                          <a:solidFill>
                            <a:srgbClr val="000000"/>
                          </a:solidFill>
                          <a:effectLst/>
                          <a:latin typeface="Calibri"/>
                          <a:ea typeface="+mn-ea"/>
                          <a:cs typeface="+mn-cs"/>
                        </a:rPr>
                        <a:t>Apotheker</a:t>
                      </a:r>
                      <a:endParaRPr lang="pt-PT" sz="1100" b="0" i="0" u="none" strike="noStrike" kern="1200">
                        <a:solidFill>
                          <a:srgbClr val="000000"/>
                        </a:solidFill>
                        <a:effectLst/>
                        <a:latin typeface="Calibri"/>
                        <a:ea typeface="+mn-ea"/>
                        <a:cs typeface="+mn-cs"/>
                      </a:endParaRPr>
                    </a:p>
                  </a:txBody>
                  <a:tcPr marL="9525" marR="9525" marT="9525" marB="0" anchor="b">
                    <a:solidFill>
                      <a:srgbClr val="BDDEFF"/>
                    </a:solidFill>
                  </a:tcPr>
                </a:tc>
                <a:tc>
                  <a:txBody>
                    <a:bodyPr/>
                    <a:lstStyle/>
                    <a:p>
                      <a:pPr algn="l" fontAlgn="b"/>
                      <a:r>
                        <a:rPr lang="pt-PT" sz="1100" b="0" i="1" u="none" strike="noStrike" dirty="0" smtClean="0">
                          <a:solidFill>
                            <a:srgbClr val="000000"/>
                          </a:solidFill>
                          <a:effectLst/>
                          <a:latin typeface="Calibri"/>
                        </a:rPr>
                        <a:t>Ad </a:t>
                      </a:r>
                      <a:r>
                        <a:rPr lang="pt-PT" sz="1100" b="0" i="1" u="none" strike="noStrike" dirty="0" err="1" smtClean="0">
                          <a:solidFill>
                            <a:srgbClr val="000000"/>
                          </a:solidFill>
                          <a:effectLst/>
                          <a:latin typeface="Calibri"/>
                        </a:rPr>
                        <a:t>personam</a:t>
                      </a:r>
                      <a:endParaRPr lang="pt-PT" sz="1100" b="0" i="1" u="none" strike="noStrike" dirty="0">
                        <a:solidFill>
                          <a:srgbClr val="000000"/>
                        </a:solidFill>
                        <a:effectLst/>
                        <a:latin typeface="Calibri"/>
                      </a:endParaRPr>
                    </a:p>
                  </a:txBody>
                  <a:tcPr marL="9525" marR="9525" marT="9525" marB="0" anchor="b">
                    <a:solidFill>
                      <a:srgbClr val="BDDEFF"/>
                    </a:solidFill>
                  </a:tcPr>
                </a:tc>
              </a:tr>
            </a:tbl>
          </a:graphicData>
        </a:graphic>
      </p:graphicFrame>
    </p:spTree>
    <p:extLst>
      <p:ext uri="{BB962C8B-B14F-4D97-AF65-F5344CB8AC3E}">
        <p14:creationId xmlns:p14="http://schemas.microsoft.com/office/powerpoint/2010/main" val="1232223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8229600" cy="936625"/>
          </a:xfrm>
        </p:spPr>
        <p:txBody>
          <a:bodyPr/>
          <a:lstStyle/>
          <a:p>
            <a:r>
              <a:rPr lang="pt-PT" dirty="0" smtClean="0"/>
              <a:t>Select Industry Group (SIG)</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26</a:t>
            </a:fld>
            <a:endParaRPr lang="en-GB"/>
          </a:p>
        </p:txBody>
      </p:sp>
      <p:sp>
        <p:nvSpPr>
          <p:cNvPr id="4" name="Content Placeholder 3"/>
          <p:cNvSpPr>
            <a:spLocks noGrp="1"/>
          </p:cNvSpPr>
          <p:nvPr>
            <p:ph idx="1"/>
          </p:nvPr>
        </p:nvSpPr>
        <p:spPr>
          <a:xfrm>
            <a:off x="457200" y="1988840"/>
            <a:ext cx="8229600" cy="4104456"/>
          </a:xfrm>
        </p:spPr>
        <p:txBody>
          <a:bodyPr/>
          <a:lstStyle/>
          <a:p>
            <a:r>
              <a:rPr lang="en-GB" dirty="0" smtClean="0"/>
              <a:t>Structured into 3 working groups (since January 2013):</a:t>
            </a:r>
          </a:p>
          <a:p>
            <a:endParaRPr lang="en-GB" dirty="0" smtClean="0"/>
          </a:p>
          <a:p>
            <a:pPr lvl="1">
              <a:buFont typeface="Wingdings" pitchFamily="2" charset="2"/>
              <a:buChar char="Ø"/>
            </a:pPr>
            <a:r>
              <a:rPr lang="en-GB" sz="1800" dirty="0" smtClean="0">
                <a:solidFill>
                  <a:srgbClr val="C00000"/>
                </a:solidFill>
              </a:rPr>
              <a:t>Service Level Agreements </a:t>
            </a:r>
            <a:r>
              <a:rPr lang="en-GB" sz="1800" dirty="0" smtClean="0"/>
              <a:t>for cloud computing services</a:t>
            </a:r>
          </a:p>
          <a:p>
            <a:pPr marL="457200" lvl="1" indent="0">
              <a:buNone/>
            </a:pPr>
            <a:r>
              <a:rPr lang="en-GB" dirty="0">
                <a:hlinkClick r:id="rId2"/>
              </a:rPr>
              <a:t>https://</a:t>
            </a:r>
            <a:r>
              <a:rPr lang="en-GB" dirty="0" smtClean="0">
                <a:hlinkClick r:id="rId2"/>
              </a:rPr>
              <a:t>ec.europa.eu/digital-agenda/en/cloud-select-industry-group-service-level-agreements</a:t>
            </a:r>
            <a:endParaRPr lang="en-GB" dirty="0" smtClean="0"/>
          </a:p>
          <a:p>
            <a:pPr lvl="1">
              <a:buFont typeface="Wingdings" pitchFamily="2" charset="2"/>
              <a:buChar char="Ø"/>
            </a:pPr>
            <a:endParaRPr lang="en-GB" sz="1800" dirty="0" smtClean="0"/>
          </a:p>
          <a:p>
            <a:pPr lvl="1">
              <a:buFont typeface="Wingdings" pitchFamily="2" charset="2"/>
              <a:buChar char="Ø"/>
            </a:pPr>
            <a:r>
              <a:rPr lang="en-GB" sz="1800" dirty="0" smtClean="0">
                <a:solidFill>
                  <a:srgbClr val="C00000"/>
                </a:solidFill>
              </a:rPr>
              <a:t>Certification  Schemes </a:t>
            </a:r>
            <a:r>
              <a:rPr lang="en-GB" sz="1800" dirty="0" smtClean="0"/>
              <a:t>in the domain of cloud computing, including data protection</a:t>
            </a:r>
          </a:p>
          <a:p>
            <a:pPr marL="457200" lvl="1" indent="0">
              <a:buNone/>
            </a:pPr>
            <a:r>
              <a:rPr lang="en-GB" dirty="0">
                <a:hlinkClick r:id="rId3"/>
              </a:rPr>
              <a:t>https://</a:t>
            </a:r>
            <a:r>
              <a:rPr lang="en-GB" dirty="0" smtClean="0">
                <a:hlinkClick r:id="rId3"/>
              </a:rPr>
              <a:t>ec.europa.eu/digital-agenda/en/cloud-select-industry-group-certification-schemes</a:t>
            </a:r>
            <a:endParaRPr lang="en-GB" dirty="0" smtClean="0"/>
          </a:p>
          <a:p>
            <a:pPr lvl="1">
              <a:buFont typeface="Wingdings" pitchFamily="2" charset="2"/>
              <a:buChar char="Ø"/>
            </a:pPr>
            <a:endParaRPr lang="en-GB" sz="1800" dirty="0" smtClean="0"/>
          </a:p>
          <a:p>
            <a:pPr lvl="1">
              <a:buFont typeface="Wingdings" pitchFamily="2" charset="2"/>
              <a:buChar char="Ø"/>
            </a:pPr>
            <a:r>
              <a:rPr lang="en-GB" sz="1800" dirty="0" smtClean="0"/>
              <a:t> </a:t>
            </a:r>
            <a:r>
              <a:rPr lang="en-GB" sz="1800" dirty="0" smtClean="0">
                <a:solidFill>
                  <a:srgbClr val="C00000"/>
                </a:solidFill>
              </a:rPr>
              <a:t>Code of Conduct </a:t>
            </a:r>
            <a:r>
              <a:rPr lang="en-GB" sz="1800" dirty="0" smtClean="0"/>
              <a:t>for </a:t>
            </a:r>
            <a:r>
              <a:rPr lang="en-GB" sz="1800" dirty="0"/>
              <a:t>cloud providers </a:t>
            </a:r>
            <a:r>
              <a:rPr lang="en-GB" sz="1800" dirty="0" smtClean="0"/>
              <a:t>with a view to </a:t>
            </a:r>
            <a:r>
              <a:rPr lang="en-GB" sz="1800" dirty="0"/>
              <a:t>support </a:t>
            </a:r>
            <a:r>
              <a:rPr lang="en-GB" sz="1800" dirty="0" smtClean="0"/>
              <a:t>uniform </a:t>
            </a:r>
            <a:r>
              <a:rPr lang="en-GB" sz="1800" dirty="0"/>
              <a:t>application of data protection </a:t>
            </a:r>
            <a:r>
              <a:rPr lang="en-GB" sz="1800" dirty="0" smtClean="0"/>
              <a:t>rules</a:t>
            </a:r>
          </a:p>
          <a:p>
            <a:pPr marL="457200" lvl="1" indent="0">
              <a:buNone/>
            </a:pPr>
            <a:r>
              <a:rPr lang="en-GB" dirty="0">
                <a:hlinkClick r:id="rId4"/>
              </a:rPr>
              <a:t>https://</a:t>
            </a:r>
            <a:r>
              <a:rPr lang="en-GB" dirty="0" smtClean="0">
                <a:hlinkClick r:id="rId4"/>
              </a:rPr>
              <a:t>ec.europa.eu/digital-agenda/en/cloud-select-industry-group-code-conduct</a:t>
            </a:r>
            <a:endParaRPr lang="en-GB" dirty="0" smtClean="0"/>
          </a:p>
          <a:p>
            <a:pPr lvl="1">
              <a:buFont typeface="Wingdings" pitchFamily="2" charset="2"/>
              <a:buChar char="Ø"/>
            </a:pPr>
            <a:endParaRPr lang="en-GB" sz="1800" dirty="0"/>
          </a:p>
          <a:p>
            <a:pPr lvl="1">
              <a:buFont typeface="Wingdings" pitchFamily="2" charset="2"/>
              <a:buChar char="Ø"/>
            </a:pPr>
            <a:endParaRPr lang="en-GB" sz="1800" dirty="0"/>
          </a:p>
          <a:p>
            <a:pPr lvl="1">
              <a:buFont typeface="Wingdings" pitchFamily="2" charset="2"/>
              <a:buChar char="Ø"/>
            </a:pPr>
            <a:endParaRPr lang="en-GB" sz="1800" dirty="0" smtClean="0"/>
          </a:p>
          <a:p>
            <a:pPr lvl="1">
              <a:buFont typeface="Wingdings" pitchFamily="2" charset="2"/>
              <a:buChar char="Ø"/>
            </a:pPr>
            <a:endParaRPr lang="pt-PT" sz="1800" dirty="0" smtClean="0"/>
          </a:p>
          <a:p>
            <a:endParaRPr lang="pt-PT" dirty="0"/>
          </a:p>
        </p:txBody>
      </p:sp>
    </p:spTree>
    <p:extLst>
      <p:ext uri="{BB962C8B-B14F-4D97-AF65-F5344CB8AC3E}">
        <p14:creationId xmlns:p14="http://schemas.microsoft.com/office/powerpoint/2010/main" val="3288199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0" y="5041086"/>
            <a:ext cx="9144000" cy="1816914"/>
          </a:xfrm>
          <a:prstGeom prst="rect">
            <a:avLst/>
          </a:prstGeom>
          <a:solidFill>
            <a:schemeClr val="bg1"/>
          </a:solidFill>
          <a:ln>
            <a:solidFill>
              <a:schemeClr val="bg1"/>
            </a:solidFill>
          </a:ln>
        </p:spPr>
        <p:txBody>
          <a:bodyPr wrap="square" rtlCol="0">
            <a:spAutoFit/>
          </a:bodyPr>
          <a:lstStyle/>
          <a:p>
            <a:pPr fontAlgn="auto">
              <a:spcBef>
                <a:spcPts val="0"/>
              </a:spcBef>
              <a:spcAft>
                <a:spcPts val="0"/>
              </a:spcAft>
            </a:pPr>
            <a:endParaRPr lang="en-GB" sz="1800" b="0" dirty="0">
              <a:solidFill>
                <a:srgbClr val="101322"/>
              </a:solidFill>
              <a:latin typeface="Franklin Gothic Book"/>
            </a:endParaRPr>
          </a:p>
        </p:txBody>
      </p:sp>
      <p:sp>
        <p:nvSpPr>
          <p:cNvPr id="5" name="Rounded Rectangle 4"/>
          <p:cNvSpPr/>
          <p:nvPr/>
        </p:nvSpPr>
        <p:spPr>
          <a:xfrm>
            <a:off x="2987675" y="1409402"/>
            <a:ext cx="2089150" cy="1425575"/>
          </a:xfrm>
          <a:prstGeom prst="roundRect">
            <a:avLst/>
          </a:prstGeom>
          <a:solidFill>
            <a:srgbClr val="EB235C"/>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GB" sz="1600" b="0" kern="0" dirty="0">
                <a:solidFill>
                  <a:sysClr val="window" lastClr="FFFFFF"/>
                </a:solidFill>
                <a:latin typeface="Franklin Gothic Book"/>
              </a:rPr>
              <a:t>Cutting through the jungle of standards</a:t>
            </a:r>
          </a:p>
        </p:txBody>
      </p:sp>
      <p:sp>
        <p:nvSpPr>
          <p:cNvPr id="6" name="Rounded Rectangle 5"/>
          <p:cNvSpPr/>
          <p:nvPr/>
        </p:nvSpPr>
        <p:spPr>
          <a:xfrm>
            <a:off x="5422900" y="2060848"/>
            <a:ext cx="3384550" cy="576263"/>
          </a:xfrm>
          <a:prstGeom prst="roundRect">
            <a:avLst/>
          </a:prstGeom>
          <a:solidFill>
            <a:schemeClr val="accent4">
              <a:lumMod val="40000"/>
              <a:lumOff val="60000"/>
            </a:scheme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a:solidFill>
                  <a:srgbClr val="0D78C9">
                    <a:lumMod val="50000"/>
                  </a:srgbClr>
                </a:solidFill>
                <a:latin typeface="Franklin Gothic Book"/>
              </a:rPr>
              <a:t>The Cloud Select Industry Group  on Service Level Agreements</a:t>
            </a:r>
          </a:p>
        </p:txBody>
      </p:sp>
      <p:sp>
        <p:nvSpPr>
          <p:cNvPr id="7" name="Rounded Rectangle 6"/>
          <p:cNvSpPr/>
          <p:nvPr/>
        </p:nvSpPr>
        <p:spPr>
          <a:xfrm>
            <a:off x="5424488" y="2780928"/>
            <a:ext cx="3336925" cy="565150"/>
          </a:xfrm>
          <a:prstGeom prst="roundRect">
            <a:avLst/>
          </a:prstGeom>
          <a:solidFill>
            <a:srgbClr val="E9BDDC"/>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a:solidFill>
                  <a:srgbClr val="0D78C9">
                    <a:lumMod val="50000"/>
                  </a:srgbClr>
                </a:solidFill>
                <a:latin typeface="Franklin Gothic Book"/>
              </a:rPr>
              <a:t>The Cloud Select Industry Group  on Certification Schemes </a:t>
            </a:r>
          </a:p>
        </p:txBody>
      </p:sp>
      <p:sp>
        <p:nvSpPr>
          <p:cNvPr id="8" name="Rounded Rectangle 7"/>
          <p:cNvSpPr/>
          <p:nvPr/>
        </p:nvSpPr>
        <p:spPr>
          <a:xfrm>
            <a:off x="5400675" y="3501008"/>
            <a:ext cx="3384550" cy="539750"/>
          </a:xfrm>
          <a:prstGeom prst="roundRect">
            <a:avLst/>
          </a:prstGeom>
          <a:solidFill>
            <a:schemeClr val="accent1">
              <a:lumMod val="40000"/>
              <a:lumOff val="60000"/>
            </a:scheme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a:solidFill>
                  <a:srgbClr val="0D78C9">
                    <a:lumMod val="75000"/>
                  </a:srgbClr>
                </a:solidFill>
                <a:latin typeface="Franklin Gothic Book"/>
              </a:rPr>
              <a:t>The Cloud Selected Industry Group on Code of Conduct</a:t>
            </a:r>
          </a:p>
        </p:txBody>
      </p:sp>
      <p:sp>
        <p:nvSpPr>
          <p:cNvPr id="9" name="Rounded Rectangle 8"/>
          <p:cNvSpPr/>
          <p:nvPr/>
        </p:nvSpPr>
        <p:spPr>
          <a:xfrm>
            <a:off x="5435600" y="1409402"/>
            <a:ext cx="3384550" cy="503237"/>
          </a:xfrm>
          <a:prstGeom prst="roundRect">
            <a:avLst/>
          </a:prstGeom>
          <a:solidFill>
            <a:srgbClr val="FFC000"/>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a:solidFill>
                  <a:srgbClr val="0D78C9">
                    <a:lumMod val="50000"/>
                  </a:srgbClr>
                </a:solidFill>
                <a:latin typeface="Franklin Gothic Book"/>
              </a:rPr>
              <a:t>ETSI: Cloud Standards </a:t>
            </a:r>
          </a:p>
          <a:p>
            <a:pPr fontAlgn="auto">
              <a:spcBef>
                <a:spcPts val="0"/>
              </a:spcBef>
              <a:spcAft>
                <a:spcPts val="0"/>
              </a:spcAft>
              <a:defRPr/>
            </a:pPr>
            <a:r>
              <a:rPr lang="en-GB" sz="1600" b="0" kern="0" dirty="0">
                <a:solidFill>
                  <a:srgbClr val="0D78C9">
                    <a:lumMod val="50000"/>
                  </a:srgbClr>
                </a:solidFill>
                <a:latin typeface="Franklin Gothic Book"/>
              </a:rPr>
              <a:t>Coordination</a:t>
            </a:r>
          </a:p>
        </p:txBody>
      </p:sp>
      <p:sp>
        <p:nvSpPr>
          <p:cNvPr id="10" name="Rounded Rectangle 9"/>
          <p:cNvSpPr/>
          <p:nvPr/>
        </p:nvSpPr>
        <p:spPr>
          <a:xfrm>
            <a:off x="5436096" y="4869160"/>
            <a:ext cx="3359150" cy="1436093"/>
          </a:xfrm>
          <a:prstGeom prst="roundRect">
            <a:avLst/>
          </a:prstGeom>
          <a:solidFill>
            <a:srgbClr val="FFFF00"/>
          </a:solidFill>
          <a:ln w="25400" cap="flat" cmpd="sng" algn="ctr">
            <a:solidFill>
              <a:srgbClr val="4F81BD">
                <a:shade val="50000"/>
              </a:srgbClr>
            </a:solidFill>
            <a:prstDash val="solid"/>
          </a:ln>
          <a:effectLst/>
          <a:scene3d>
            <a:camera prst="orthographicFront">
              <a:rot lat="0" lon="0" rev="0"/>
            </a:camera>
            <a:lightRig rig="threePt" dir="t"/>
          </a:scene3d>
        </p:spPr>
        <p:txBody>
          <a:bodyPr anchor="ctr"/>
          <a:lstStyle/>
          <a:p>
            <a:pPr algn="ctr" fontAlgn="auto">
              <a:spcBef>
                <a:spcPts val="0"/>
              </a:spcBef>
              <a:spcAft>
                <a:spcPts val="0"/>
              </a:spcAft>
              <a:defRPr/>
            </a:pPr>
            <a:r>
              <a:rPr lang="fr-BE" sz="1600" b="0" kern="0" dirty="0">
                <a:solidFill>
                  <a:srgbClr val="0D78C9">
                    <a:lumMod val="50000"/>
                  </a:srgbClr>
                </a:solidFill>
                <a:latin typeface="Franklin Gothic Book"/>
              </a:rPr>
              <a:t>The European Cloud Partnership </a:t>
            </a:r>
            <a:endParaRPr lang="en-GB" sz="1600" b="0" kern="0" dirty="0">
              <a:solidFill>
                <a:srgbClr val="0D78C9">
                  <a:lumMod val="50000"/>
                </a:srgbClr>
              </a:solidFill>
              <a:latin typeface="Franklin Gothic Book"/>
            </a:endParaRPr>
          </a:p>
        </p:txBody>
      </p:sp>
      <p:sp>
        <p:nvSpPr>
          <p:cNvPr id="13" name="Rounded Rectangle 12"/>
          <p:cNvSpPr/>
          <p:nvPr/>
        </p:nvSpPr>
        <p:spPr>
          <a:xfrm>
            <a:off x="2987675" y="3065164"/>
            <a:ext cx="2089150" cy="1295400"/>
          </a:xfrm>
          <a:prstGeom prst="roundRect">
            <a:avLst/>
          </a:prstGeom>
          <a:solidFill>
            <a:srgbClr val="EB235C"/>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GB" sz="1600" b="0" kern="0" dirty="0">
                <a:solidFill>
                  <a:sysClr val="window" lastClr="FFFFFF"/>
                </a:solidFill>
                <a:latin typeface="Franklin Gothic Book"/>
              </a:rPr>
              <a:t>Development of </a:t>
            </a:r>
            <a:r>
              <a:rPr lang="en-GB" sz="1600" b="0" kern="0" dirty="0" smtClean="0">
                <a:solidFill>
                  <a:sysClr val="window" lastClr="FFFFFF"/>
                </a:solidFill>
                <a:latin typeface="Franklin Gothic Book"/>
              </a:rPr>
              <a:t>safe </a:t>
            </a:r>
            <a:r>
              <a:rPr lang="en-GB" sz="1600" b="0" kern="0" dirty="0">
                <a:solidFill>
                  <a:sysClr val="window" lastClr="FFFFFF"/>
                </a:solidFill>
                <a:latin typeface="Franklin Gothic Book"/>
              </a:rPr>
              <a:t>and fair contract terms</a:t>
            </a:r>
          </a:p>
        </p:txBody>
      </p:sp>
      <p:sp>
        <p:nvSpPr>
          <p:cNvPr id="14" name="Rounded Rectangle 13"/>
          <p:cNvSpPr/>
          <p:nvPr/>
        </p:nvSpPr>
        <p:spPr>
          <a:xfrm>
            <a:off x="2987675" y="4612977"/>
            <a:ext cx="2089150" cy="1692275"/>
          </a:xfrm>
          <a:prstGeom prst="roundRect">
            <a:avLst/>
          </a:prstGeom>
          <a:solidFill>
            <a:srgbClr val="EB235C"/>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600" b="0" kern="0" dirty="0">
              <a:solidFill>
                <a:sysClr val="window" lastClr="FFFFFF"/>
              </a:solidFill>
              <a:latin typeface="Franklin Gothic Book"/>
            </a:endParaRPr>
          </a:p>
          <a:p>
            <a:pPr algn="ctr" fontAlgn="auto">
              <a:spcBef>
                <a:spcPts val="0"/>
              </a:spcBef>
              <a:spcAft>
                <a:spcPts val="0"/>
              </a:spcAft>
              <a:defRPr/>
            </a:pPr>
            <a:r>
              <a:rPr lang="en-GB" sz="1600" b="0" kern="0" dirty="0" smtClean="0">
                <a:solidFill>
                  <a:sysClr val="window" lastClr="FFFFFF"/>
                </a:solidFill>
                <a:latin typeface="Franklin Gothic Book"/>
              </a:rPr>
              <a:t>European </a:t>
            </a:r>
            <a:r>
              <a:rPr lang="en-GB" sz="1600" b="0" kern="0" dirty="0">
                <a:solidFill>
                  <a:sysClr val="window" lastClr="FFFFFF"/>
                </a:solidFill>
                <a:latin typeface="Franklin Gothic Book"/>
              </a:rPr>
              <a:t>Cloud Partnership to drive innovation and growth </a:t>
            </a:r>
            <a:r>
              <a:rPr lang="en-GB" sz="1600" b="0" kern="0" dirty="0" smtClean="0">
                <a:solidFill>
                  <a:sysClr val="window" lastClr="FFFFFF"/>
                </a:solidFill>
                <a:latin typeface="Franklin Gothic Book"/>
              </a:rPr>
              <a:t>through the </a:t>
            </a:r>
            <a:r>
              <a:rPr lang="en-GB" sz="1600" b="0" kern="0" dirty="0">
                <a:solidFill>
                  <a:sysClr val="window" lastClr="FFFFFF"/>
                </a:solidFill>
                <a:latin typeface="Franklin Gothic Book"/>
              </a:rPr>
              <a:t>public </a:t>
            </a:r>
            <a:r>
              <a:rPr lang="en-GB" sz="1600" b="0" kern="0" dirty="0" smtClean="0">
                <a:solidFill>
                  <a:sysClr val="window" lastClr="FFFFFF"/>
                </a:solidFill>
                <a:latin typeface="Franklin Gothic Book"/>
              </a:rPr>
              <a:t>sector</a:t>
            </a:r>
            <a:endParaRPr lang="en-GB" sz="1600" b="0" kern="0" dirty="0">
              <a:solidFill>
                <a:sysClr val="window" lastClr="FFFFFF"/>
              </a:solidFill>
              <a:latin typeface="Franklin Gothic Book"/>
            </a:endParaRPr>
          </a:p>
          <a:p>
            <a:pPr algn="ctr" fontAlgn="auto">
              <a:spcBef>
                <a:spcPts val="0"/>
              </a:spcBef>
              <a:spcAft>
                <a:spcPts val="0"/>
              </a:spcAft>
              <a:defRPr/>
            </a:pPr>
            <a:endParaRPr lang="en-GB" sz="1600" b="0" kern="0" dirty="0">
              <a:solidFill>
                <a:sysClr val="window" lastClr="FFFFFF"/>
              </a:solidFill>
              <a:latin typeface="Franklin Gothic Book"/>
            </a:endParaRPr>
          </a:p>
        </p:txBody>
      </p:sp>
      <p:sp>
        <p:nvSpPr>
          <p:cNvPr id="15" name="Rounded Rectangle 14"/>
          <p:cNvSpPr/>
          <p:nvPr/>
        </p:nvSpPr>
        <p:spPr>
          <a:xfrm>
            <a:off x="5435600" y="4221088"/>
            <a:ext cx="3359150" cy="504825"/>
          </a:xfrm>
          <a:prstGeom prst="roundRect">
            <a:avLst/>
          </a:prstGeom>
          <a:solidFill>
            <a:srgbClr val="21FF26"/>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fr-BE" sz="1600" b="0" kern="0" dirty="0">
                <a:solidFill>
                  <a:srgbClr val="0D78C9">
                    <a:lumMod val="50000"/>
                  </a:srgbClr>
                </a:solidFill>
                <a:latin typeface="Franklin Gothic Book"/>
              </a:rPr>
              <a:t>Research: The Cloud </a:t>
            </a:r>
          </a:p>
          <a:p>
            <a:pPr fontAlgn="auto">
              <a:spcBef>
                <a:spcPts val="0"/>
              </a:spcBef>
              <a:spcAft>
                <a:spcPts val="0"/>
              </a:spcAft>
              <a:defRPr/>
            </a:pPr>
            <a:r>
              <a:rPr lang="fr-BE" sz="1600" b="0" kern="0" dirty="0">
                <a:solidFill>
                  <a:srgbClr val="0D78C9">
                    <a:lumMod val="50000"/>
                  </a:srgbClr>
                </a:solidFill>
                <a:latin typeface="Franklin Gothic Book"/>
              </a:rPr>
              <a:t>Expert Group </a:t>
            </a:r>
            <a:endParaRPr lang="en-GB" sz="1600" b="0" kern="0" dirty="0">
              <a:solidFill>
                <a:srgbClr val="0D78C9">
                  <a:lumMod val="50000"/>
                </a:srgbClr>
              </a:solidFill>
              <a:latin typeface="Franklin Gothic Book"/>
            </a:endParaRPr>
          </a:p>
        </p:txBody>
      </p:sp>
      <p:sp>
        <p:nvSpPr>
          <p:cNvPr id="16" name="Rounded Rectangle 15"/>
          <p:cNvSpPr/>
          <p:nvPr/>
        </p:nvSpPr>
        <p:spPr>
          <a:xfrm>
            <a:off x="395288" y="1409402"/>
            <a:ext cx="2232025" cy="4895850"/>
          </a:xfrm>
          <a:prstGeom prst="roundRect">
            <a:avLst/>
          </a:prstGeom>
          <a:solidFill>
            <a:schemeClr val="tx2">
              <a:lumMod val="60000"/>
              <a:lumOff val="40000"/>
            </a:scheme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GB" sz="2000" b="0" kern="0" dirty="0" smtClean="0">
                <a:solidFill>
                  <a:sysClr val="window" lastClr="FFFFFF"/>
                </a:solidFill>
                <a:latin typeface="Franklin Gothic Book"/>
              </a:rPr>
              <a:t>European Commission </a:t>
            </a:r>
            <a:r>
              <a:rPr lang="en-GB" sz="2000" b="0" kern="0" dirty="0">
                <a:solidFill>
                  <a:sysClr val="window" lastClr="FFFFFF"/>
                </a:solidFill>
                <a:latin typeface="Franklin Gothic Book"/>
              </a:rPr>
              <a:t>strategy 'Unleashing the potential of cloud computing in Europe'</a:t>
            </a:r>
          </a:p>
          <a:p>
            <a:pPr algn="ctr" fontAlgn="auto">
              <a:spcBef>
                <a:spcPts val="0"/>
              </a:spcBef>
              <a:spcAft>
                <a:spcPts val="0"/>
              </a:spcAft>
              <a:defRPr/>
            </a:pPr>
            <a:endParaRPr lang="en-GB" sz="2000" b="0" kern="0" dirty="0">
              <a:solidFill>
                <a:sysClr val="window" lastClr="FFFFFF"/>
              </a:solidFill>
              <a:latin typeface="Franklin Gothic Book"/>
            </a:endParaRPr>
          </a:p>
          <a:p>
            <a:pPr algn="ctr" fontAlgn="auto">
              <a:spcBef>
                <a:spcPts val="0"/>
              </a:spcBef>
              <a:spcAft>
                <a:spcPts val="0"/>
              </a:spcAft>
              <a:defRPr/>
            </a:pPr>
            <a:r>
              <a:rPr lang="en-GB" sz="1600" b="0" kern="0" dirty="0" smtClean="0">
                <a:solidFill>
                  <a:sysClr val="window" lastClr="FFFFFF"/>
                </a:solidFill>
                <a:latin typeface="Franklin Gothic Book"/>
              </a:rPr>
              <a:t>COM adopted </a:t>
            </a:r>
            <a:r>
              <a:rPr lang="en-GB" sz="1600" b="0" kern="0" dirty="0">
                <a:solidFill>
                  <a:sysClr val="window" lastClr="FFFFFF"/>
                </a:solidFill>
                <a:latin typeface="Franklin Gothic Book"/>
              </a:rPr>
              <a:t>on </a:t>
            </a:r>
            <a:r>
              <a:rPr lang="en-GB" sz="1600" b="0" kern="0" dirty="0" smtClean="0">
                <a:solidFill>
                  <a:sysClr val="window" lastClr="FFFFFF"/>
                </a:solidFill>
                <a:latin typeface="Franklin Gothic Book"/>
              </a:rPr>
              <a:t>27/09/2012</a:t>
            </a:r>
          </a:p>
          <a:p>
            <a:pPr algn="ctr" fontAlgn="auto">
              <a:spcBef>
                <a:spcPts val="0"/>
              </a:spcBef>
              <a:spcAft>
                <a:spcPts val="0"/>
              </a:spcAft>
              <a:defRPr/>
            </a:pPr>
            <a:r>
              <a:rPr lang="en-GB" sz="1600" b="0" kern="0" dirty="0" smtClean="0">
                <a:solidFill>
                  <a:sysClr val="window" lastClr="FFFFFF"/>
                </a:solidFill>
                <a:latin typeface="Franklin Gothic Book"/>
              </a:rPr>
              <a:t>Intended </a:t>
            </a:r>
            <a:r>
              <a:rPr lang="en-GB" sz="1600" b="0" kern="0" dirty="0" smtClean="0">
                <a:solidFill>
                  <a:sysClr val="window" lastClr="FFFFFF"/>
                </a:solidFill>
                <a:latin typeface="Franklin Gothic Book"/>
                <a:cs typeface="Calibri" pitchFamily="34" charset="0"/>
              </a:rPr>
              <a:t>to </a:t>
            </a:r>
            <a:r>
              <a:rPr lang="en-GB" sz="1600" b="0" kern="0" dirty="0">
                <a:solidFill>
                  <a:sysClr val="window" lastClr="FFFFFF"/>
                </a:solidFill>
                <a:latin typeface="Franklin Gothic Book"/>
                <a:cs typeface="Calibri" pitchFamily="34" charset="0"/>
              </a:rPr>
              <a:t>speed up </a:t>
            </a:r>
            <a:r>
              <a:rPr lang="en-GB" sz="1600" b="0" kern="0" dirty="0" smtClean="0">
                <a:solidFill>
                  <a:sysClr val="window" lastClr="FFFFFF"/>
                </a:solidFill>
                <a:latin typeface="Franklin Gothic Book"/>
                <a:cs typeface="Calibri" pitchFamily="34" charset="0"/>
              </a:rPr>
              <a:t>cloud </a:t>
            </a:r>
            <a:r>
              <a:rPr lang="en-GB" sz="1600" b="0" kern="0" dirty="0">
                <a:solidFill>
                  <a:sysClr val="window" lastClr="FFFFFF"/>
                </a:solidFill>
                <a:latin typeface="Franklin Gothic Book"/>
                <a:cs typeface="Calibri" pitchFamily="34" charset="0"/>
              </a:rPr>
              <a:t>uptake across Europe</a:t>
            </a:r>
            <a:r>
              <a:rPr lang="en-GB" sz="2000" b="0" kern="0" dirty="0">
                <a:solidFill>
                  <a:sysClr val="window" lastClr="FFFFFF"/>
                </a:solidFill>
                <a:latin typeface="Franklin Gothic Book"/>
              </a:rPr>
              <a:t/>
            </a:r>
            <a:br>
              <a:rPr lang="en-GB" sz="2000" b="0" kern="0" dirty="0">
                <a:solidFill>
                  <a:sysClr val="window" lastClr="FFFFFF"/>
                </a:solidFill>
                <a:latin typeface="Franklin Gothic Book"/>
              </a:rPr>
            </a:br>
            <a:endParaRPr lang="en-GB" sz="2000" b="0" kern="0" dirty="0">
              <a:solidFill>
                <a:sysClr val="window" lastClr="FFFFFF"/>
              </a:solidFill>
              <a:latin typeface="Franklin Gothic Book"/>
            </a:endParaRPr>
          </a:p>
        </p:txBody>
      </p:sp>
      <p:sp>
        <p:nvSpPr>
          <p:cNvPr id="24" name="Bent Arrow 23"/>
          <p:cNvSpPr/>
          <p:nvPr/>
        </p:nvSpPr>
        <p:spPr>
          <a:xfrm>
            <a:off x="5710238" y="5085184"/>
            <a:ext cx="446087" cy="287337"/>
          </a:xfrm>
          <a:prstGeom prst="bentArrow">
            <a:avLst>
              <a:gd name="adj1" fmla="val 13999"/>
              <a:gd name="adj2" fmla="val 11909"/>
              <a:gd name="adj3" fmla="val 25000"/>
              <a:gd name="adj4" fmla="val 87500"/>
            </a:avLst>
          </a:prstGeom>
          <a:solidFill>
            <a:srgbClr val="FFFF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srgbClr val="0D78C9">
                  <a:lumMod val="50000"/>
                </a:srgbClr>
              </a:solidFill>
              <a:latin typeface="Franklin Gothic Book"/>
            </a:endParaRPr>
          </a:p>
        </p:txBody>
      </p:sp>
      <p:sp>
        <p:nvSpPr>
          <p:cNvPr id="25" name="Bent Arrow 24"/>
          <p:cNvSpPr/>
          <p:nvPr/>
        </p:nvSpPr>
        <p:spPr>
          <a:xfrm flipV="1">
            <a:off x="5708650" y="5801196"/>
            <a:ext cx="447675" cy="292100"/>
          </a:xfrm>
          <a:prstGeom prst="bentArrow">
            <a:avLst>
              <a:gd name="adj1" fmla="val 13999"/>
              <a:gd name="adj2" fmla="val 11909"/>
              <a:gd name="adj3" fmla="val 25000"/>
              <a:gd name="adj4" fmla="val 87500"/>
            </a:avLst>
          </a:prstGeom>
          <a:solidFill>
            <a:srgbClr val="FFFF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srgbClr val="0D78C9">
                  <a:lumMod val="50000"/>
                </a:srgbClr>
              </a:solidFill>
              <a:latin typeface="Franklin Gothic Book"/>
            </a:endParaRPr>
          </a:p>
        </p:txBody>
      </p:sp>
      <p:sp>
        <p:nvSpPr>
          <p:cNvPr id="26" name="TextBox 29"/>
          <p:cNvSpPr txBox="1">
            <a:spLocks noChangeArrowheads="1"/>
          </p:cNvSpPr>
          <p:nvPr/>
        </p:nvSpPr>
        <p:spPr bwMode="auto">
          <a:xfrm>
            <a:off x="6156325" y="4963070"/>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defRPr/>
            </a:pPr>
            <a:r>
              <a:rPr lang="fr-BE" sz="1600" b="0" i="1" kern="0" dirty="0" smtClean="0">
                <a:solidFill>
                  <a:srgbClr val="0D78C9">
                    <a:lumMod val="50000"/>
                  </a:srgbClr>
                </a:solidFill>
                <a:latin typeface="Franklin Gothic Book"/>
                <a:sym typeface="Symbol" pitchFamily="18" charset="2"/>
              </a:rPr>
              <a:t> </a:t>
            </a:r>
            <a:r>
              <a:rPr lang="fr-BE" sz="1400" b="0" i="1" kern="0" dirty="0" err="1" smtClean="0">
                <a:solidFill>
                  <a:srgbClr val="0D78C9">
                    <a:lumMod val="50000"/>
                  </a:srgbClr>
                </a:solidFill>
                <a:latin typeface="Franklin Gothic Book"/>
              </a:rPr>
              <a:t>Steering</a:t>
            </a:r>
            <a:r>
              <a:rPr lang="fr-BE" sz="1400" b="0" i="1" kern="0" dirty="0" smtClean="0">
                <a:solidFill>
                  <a:srgbClr val="0D78C9">
                    <a:lumMod val="50000"/>
                  </a:srgbClr>
                </a:solidFill>
                <a:latin typeface="Franklin Gothic Book"/>
              </a:rPr>
              <a:t> </a:t>
            </a:r>
            <a:r>
              <a:rPr lang="fr-BE" sz="1400" b="0" i="1" kern="0" dirty="0" err="1" smtClean="0">
                <a:solidFill>
                  <a:srgbClr val="0D78C9">
                    <a:lumMod val="50000"/>
                  </a:srgbClr>
                </a:solidFill>
                <a:latin typeface="Franklin Gothic Book"/>
              </a:rPr>
              <a:t>Board</a:t>
            </a:r>
            <a:endParaRPr lang="en-GB" sz="1400" b="0" i="1" kern="0" dirty="0" smtClean="0">
              <a:solidFill>
                <a:srgbClr val="0D78C9">
                  <a:lumMod val="50000"/>
                </a:srgbClr>
              </a:solidFill>
              <a:latin typeface="Franklin Gothic Book"/>
            </a:endParaRPr>
          </a:p>
        </p:txBody>
      </p:sp>
      <p:sp>
        <p:nvSpPr>
          <p:cNvPr id="27" name="TextBox 2047"/>
          <p:cNvSpPr txBox="1">
            <a:spLocks noChangeArrowheads="1"/>
          </p:cNvSpPr>
          <p:nvPr/>
        </p:nvSpPr>
        <p:spPr bwMode="auto">
          <a:xfrm>
            <a:off x="6084168" y="5800427"/>
            <a:ext cx="2808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defRPr/>
            </a:pPr>
            <a:r>
              <a:rPr lang="fr-BE" sz="1600" b="0" i="1" kern="0" dirty="0" smtClean="0">
                <a:solidFill>
                  <a:sysClr val="windowText" lastClr="000000"/>
                </a:solidFill>
                <a:latin typeface="Franklin Gothic Book"/>
                <a:sym typeface="Symbol" pitchFamily="18" charset="2"/>
              </a:rPr>
              <a:t> </a:t>
            </a:r>
            <a:r>
              <a:rPr lang="fr-BE" sz="1400" b="0" i="1" kern="0" dirty="0" smtClean="0">
                <a:solidFill>
                  <a:srgbClr val="0D78C9">
                    <a:lumMod val="50000"/>
                  </a:srgbClr>
                </a:solidFill>
                <a:latin typeface="Franklin Gothic Book"/>
              </a:rPr>
              <a:t>Cloud for Europe PCP Project</a:t>
            </a:r>
            <a:endParaRPr lang="en-GB" sz="1400" b="0" i="1" kern="0" dirty="0" smtClean="0">
              <a:solidFill>
                <a:srgbClr val="0D78C9">
                  <a:lumMod val="50000"/>
                </a:srgbClr>
              </a:solidFill>
              <a:latin typeface="Franklin Gothic Book"/>
            </a:endParaRPr>
          </a:p>
        </p:txBody>
      </p:sp>
      <p:sp>
        <p:nvSpPr>
          <p:cNvPr id="29" name="Freeform 128"/>
          <p:cNvSpPr>
            <a:spLocks noChangeAspect="1"/>
          </p:cNvSpPr>
          <p:nvPr/>
        </p:nvSpPr>
        <p:spPr bwMode="black">
          <a:xfrm>
            <a:off x="7638050" y="1409402"/>
            <a:ext cx="1261351" cy="49088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9050" cap="flat" cmpd="sng" algn="ctr">
            <a:solidFill>
              <a:schemeClr val="tx1">
                <a:lumMod val="50000"/>
                <a:lumOff val="50000"/>
              </a:schemeClr>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defRPr/>
            </a:pPr>
            <a:endParaRPr lang="en-US" sz="2000" b="0" kern="0" spc="-50" smtClean="0">
              <a:gradFill>
                <a:gsLst>
                  <a:gs pos="1250">
                    <a:srgbClr val="EFEFEF"/>
                  </a:gs>
                  <a:gs pos="10417">
                    <a:srgbClr val="EFEFEF"/>
                  </a:gs>
                </a:gsLst>
                <a:lin ang="5400000" scaled="0"/>
              </a:gradFill>
              <a:latin typeface="Franklin Gothic Book"/>
            </a:endParaRPr>
          </a:p>
        </p:txBody>
      </p:sp>
      <p:sp>
        <p:nvSpPr>
          <p:cNvPr id="4" name="TextBox 3"/>
          <p:cNvSpPr txBox="1"/>
          <p:nvPr/>
        </p:nvSpPr>
        <p:spPr>
          <a:xfrm>
            <a:off x="7668344" y="1661020"/>
            <a:ext cx="1093069" cy="369332"/>
          </a:xfrm>
          <a:prstGeom prst="rect">
            <a:avLst/>
          </a:prstGeom>
          <a:noFill/>
        </p:spPr>
        <p:txBody>
          <a:bodyPr wrap="square" rtlCol="0">
            <a:spAutoFit/>
          </a:bodyPr>
          <a:lstStyle/>
          <a:p>
            <a:pPr fontAlgn="auto">
              <a:spcBef>
                <a:spcPts val="0"/>
              </a:spcBef>
              <a:spcAft>
                <a:spcPts val="0"/>
              </a:spcAft>
            </a:pPr>
            <a:endParaRPr lang="en-GB" sz="1800" b="0" dirty="0">
              <a:solidFill>
                <a:srgbClr val="0D78C9">
                  <a:lumMod val="50000"/>
                </a:srgbClr>
              </a:solidFill>
              <a:latin typeface="Franklin Gothic Book"/>
            </a:endParaRPr>
          </a:p>
        </p:txBody>
      </p:sp>
      <p:sp>
        <p:nvSpPr>
          <p:cNvPr id="30" name="TextBox 29"/>
          <p:cNvSpPr txBox="1"/>
          <p:nvPr/>
        </p:nvSpPr>
        <p:spPr>
          <a:xfrm>
            <a:off x="7812360" y="1484784"/>
            <a:ext cx="1067098" cy="415498"/>
          </a:xfrm>
          <a:prstGeom prst="rect">
            <a:avLst/>
          </a:prstGeom>
          <a:noFill/>
        </p:spPr>
        <p:txBody>
          <a:bodyPr wrap="square" rtlCol="0">
            <a:spAutoFit/>
          </a:bodyPr>
          <a:lstStyle/>
          <a:p>
            <a:pPr algn="ctr" fontAlgn="auto">
              <a:spcBef>
                <a:spcPts val="0"/>
              </a:spcBef>
              <a:spcAft>
                <a:spcPts val="0"/>
              </a:spcAft>
              <a:defRPr/>
            </a:pPr>
            <a:r>
              <a:rPr lang="fr-BE" sz="1050" b="0" kern="0" dirty="0" err="1">
                <a:solidFill>
                  <a:srgbClr val="0D78C9">
                    <a:lumMod val="75000"/>
                  </a:srgbClr>
                </a:solidFill>
                <a:latin typeface="Franklin Gothic Book"/>
              </a:rPr>
              <a:t>Launched</a:t>
            </a:r>
            <a:r>
              <a:rPr lang="fr-BE" sz="1050" b="0" kern="0" dirty="0">
                <a:solidFill>
                  <a:srgbClr val="0D78C9">
                    <a:lumMod val="75000"/>
                  </a:srgbClr>
                </a:solidFill>
                <a:latin typeface="Franklin Gothic Book"/>
              </a:rPr>
              <a:t> on </a:t>
            </a:r>
            <a:r>
              <a:rPr lang="fr-BE" sz="1050" b="0" kern="0" dirty="0" smtClean="0">
                <a:solidFill>
                  <a:srgbClr val="0D78C9">
                    <a:lumMod val="75000"/>
                  </a:srgbClr>
                </a:solidFill>
                <a:latin typeface="Franklin Gothic Book"/>
              </a:rPr>
              <a:t>04/12/2012</a:t>
            </a:r>
            <a:endParaRPr lang="en-GB" sz="1050" b="0" kern="0" dirty="0">
              <a:solidFill>
                <a:srgbClr val="0D78C9">
                  <a:lumMod val="75000"/>
                </a:srgbClr>
              </a:solidFill>
              <a:latin typeface="Franklin Gothic Book"/>
            </a:endParaRPr>
          </a:p>
        </p:txBody>
      </p:sp>
      <p:sp>
        <p:nvSpPr>
          <p:cNvPr id="31" name="Freeform 128"/>
          <p:cNvSpPr>
            <a:spLocks noChangeAspect="1"/>
          </p:cNvSpPr>
          <p:nvPr/>
        </p:nvSpPr>
        <p:spPr bwMode="black">
          <a:xfrm>
            <a:off x="8015435" y="2291481"/>
            <a:ext cx="1093069" cy="48903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9050" cap="flat" cmpd="sng" algn="ctr">
            <a:solidFill>
              <a:schemeClr val="tx1">
                <a:lumMod val="50000"/>
                <a:lumOff val="50000"/>
              </a:schemeClr>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defRPr/>
            </a:pPr>
            <a:endParaRPr lang="en-US" sz="2000" b="0" kern="0" spc="-50" smtClean="0">
              <a:gradFill>
                <a:gsLst>
                  <a:gs pos="1250">
                    <a:srgbClr val="EFEFEF"/>
                  </a:gs>
                  <a:gs pos="10417">
                    <a:srgbClr val="EFEFEF"/>
                  </a:gs>
                </a:gsLst>
                <a:lin ang="5400000" scaled="0"/>
              </a:gradFill>
              <a:latin typeface="Franklin Gothic Book"/>
            </a:endParaRPr>
          </a:p>
        </p:txBody>
      </p:sp>
      <p:sp>
        <p:nvSpPr>
          <p:cNvPr id="33" name="Freeform 128"/>
          <p:cNvSpPr>
            <a:spLocks noChangeAspect="1"/>
          </p:cNvSpPr>
          <p:nvPr/>
        </p:nvSpPr>
        <p:spPr bwMode="black">
          <a:xfrm>
            <a:off x="7661423" y="3065859"/>
            <a:ext cx="1303065" cy="36314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9050" cap="flat" cmpd="sng" algn="ctr">
            <a:solidFill>
              <a:schemeClr val="tx1">
                <a:lumMod val="50000"/>
                <a:lumOff val="50000"/>
              </a:schemeClr>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defRPr/>
            </a:pPr>
            <a:endParaRPr lang="en-US" sz="2000" b="0" kern="0" spc="-50" smtClean="0">
              <a:solidFill>
                <a:srgbClr val="0D78C9">
                  <a:lumMod val="50000"/>
                </a:srgbClr>
              </a:solidFill>
              <a:latin typeface="Franklin Gothic Book"/>
            </a:endParaRPr>
          </a:p>
        </p:txBody>
      </p:sp>
      <p:sp>
        <p:nvSpPr>
          <p:cNvPr id="34" name="Freeform 128"/>
          <p:cNvSpPr>
            <a:spLocks noChangeAspect="1"/>
          </p:cNvSpPr>
          <p:nvPr/>
        </p:nvSpPr>
        <p:spPr bwMode="black">
          <a:xfrm>
            <a:off x="7432601" y="6085793"/>
            <a:ext cx="1446858" cy="53740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9050" cap="flat" cmpd="sng" algn="ctr">
            <a:solidFill>
              <a:schemeClr val="tx1">
                <a:lumMod val="50000"/>
                <a:lumOff val="50000"/>
              </a:schemeClr>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defRPr/>
            </a:pPr>
            <a:endParaRPr lang="en-US" sz="2000" b="0" kern="0" spc="-50" smtClean="0">
              <a:gradFill>
                <a:gsLst>
                  <a:gs pos="1250">
                    <a:srgbClr val="EFEFEF"/>
                  </a:gs>
                  <a:gs pos="10417">
                    <a:srgbClr val="EFEFEF"/>
                  </a:gs>
                </a:gsLst>
                <a:lin ang="5400000" scaled="0"/>
              </a:gradFill>
              <a:latin typeface="Franklin Gothic Book"/>
            </a:endParaRPr>
          </a:p>
        </p:txBody>
      </p:sp>
      <p:sp>
        <p:nvSpPr>
          <p:cNvPr id="35" name="Freeform 128"/>
          <p:cNvSpPr>
            <a:spLocks noChangeAspect="1"/>
          </p:cNvSpPr>
          <p:nvPr/>
        </p:nvSpPr>
        <p:spPr bwMode="black">
          <a:xfrm>
            <a:off x="7542037" y="4869160"/>
            <a:ext cx="1303065" cy="50711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9050" cap="flat" cmpd="sng" algn="ctr">
            <a:solidFill>
              <a:schemeClr val="tx1">
                <a:lumMod val="50000"/>
                <a:lumOff val="50000"/>
              </a:schemeClr>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defRPr/>
            </a:pPr>
            <a:endParaRPr lang="en-US" sz="2000" b="0" kern="0" spc="-50" smtClean="0">
              <a:solidFill>
                <a:srgbClr val="0D78C9">
                  <a:lumMod val="50000"/>
                </a:srgbClr>
              </a:solidFill>
              <a:latin typeface="Franklin Gothic Book"/>
            </a:endParaRPr>
          </a:p>
        </p:txBody>
      </p:sp>
      <p:sp>
        <p:nvSpPr>
          <p:cNvPr id="36" name="Freeform 128"/>
          <p:cNvSpPr>
            <a:spLocks noChangeAspect="1"/>
          </p:cNvSpPr>
          <p:nvPr/>
        </p:nvSpPr>
        <p:spPr bwMode="black">
          <a:xfrm>
            <a:off x="7668344" y="4271795"/>
            <a:ext cx="1176578" cy="45788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9050" cap="flat" cmpd="sng" algn="ctr">
            <a:solidFill>
              <a:schemeClr val="tx1">
                <a:lumMod val="50000"/>
                <a:lumOff val="50000"/>
              </a:schemeClr>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defRPr/>
            </a:pPr>
            <a:endParaRPr lang="en-US" sz="2000" b="0" kern="0" spc="-50" smtClean="0">
              <a:solidFill>
                <a:srgbClr val="0D78C9">
                  <a:lumMod val="50000"/>
                </a:srgbClr>
              </a:solidFill>
              <a:latin typeface="Franklin Gothic Book"/>
            </a:endParaRPr>
          </a:p>
        </p:txBody>
      </p:sp>
      <p:sp>
        <p:nvSpPr>
          <p:cNvPr id="2" name="TextBox 1"/>
          <p:cNvSpPr txBox="1"/>
          <p:nvPr/>
        </p:nvSpPr>
        <p:spPr>
          <a:xfrm>
            <a:off x="8114418" y="2420888"/>
            <a:ext cx="1066094" cy="415498"/>
          </a:xfrm>
          <a:prstGeom prst="rect">
            <a:avLst/>
          </a:prstGeom>
          <a:noFill/>
        </p:spPr>
        <p:txBody>
          <a:bodyPr wrap="square" rtlCol="0">
            <a:spAutoFit/>
          </a:bodyPr>
          <a:lstStyle/>
          <a:p>
            <a:pPr algn="ctr" fontAlgn="auto">
              <a:spcBef>
                <a:spcPts val="0"/>
              </a:spcBef>
              <a:spcAft>
                <a:spcPts val="0"/>
              </a:spcAft>
              <a:defRPr/>
            </a:pPr>
            <a:r>
              <a:rPr lang="fr-BE" sz="1050" b="0" kern="0" dirty="0" err="1">
                <a:solidFill>
                  <a:srgbClr val="0D78C9">
                    <a:lumMod val="75000"/>
                  </a:srgbClr>
                </a:solidFill>
                <a:latin typeface="Franklin Gothic Book"/>
              </a:rPr>
              <a:t>Launched</a:t>
            </a:r>
            <a:r>
              <a:rPr lang="fr-BE" sz="1050" b="0" kern="0" dirty="0">
                <a:solidFill>
                  <a:srgbClr val="0D78C9">
                    <a:lumMod val="75000"/>
                  </a:srgbClr>
                </a:solidFill>
                <a:latin typeface="Franklin Gothic Book"/>
              </a:rPr>
              <a:t> on 21/02/2013</a:t>
            </a:r>
            <a:endParaRPr lang="en-GB" sz="1050" b="0" kern="0" dirty="0">
              <a:solidFill>
                <a:srgbClr val="0D78C9">
                  <a:lumMod val="75000"/>
                </a:srgbClr>
              </a:solidFill>
              <a:latin typeface="Franklin Gothic Book"/>
            </a:endParaRPr>
          </a:p>
        </p:txBody>
      </p:sp>
      <p:sp>
        <p:nvSpPr>
          <p:cNvPr id="38" name="TextBox 37"/>
          <p:cNvSpPr txBox="1"/>
          <p:nvPr/>
        </p:nvSpPr>
        <p:spPr>
          <a:xfrm>
            <a:off x="7631931" y="3085510"/>
            <a:ext cx="1548581" cy="415498"/>
          </a:xfrm>
          <a:prstGeom prst="rect">
            <a:avLst/>
          </a:prstGeom>
          <a:noFill/>
        </p:spPr>
        <p:txBody>
          <a:bodyPr wrap="square" rtlCol="0">
            <a:spAutoFit/>
          </a:bodyPr>
          <a:lstStyle/>
          <a:p>
            <a:pPr algn="ctr" fontAlgn="auto">
              <a:spcBef>
                <a:spcPts val="0"/>
              </a:spcBef>
              <a:spcAft>
                <a:spcPts val="0"/>
              </a:spcAft>
              <a:defRPr/>
            </a:pPr>
            <a:r>
              <a:rPr lang="fr-BE" sz="1050" b="0" kern="0" dirty="0" err="1">
                <a:solidFill>
                  <a:srgbClr val="0D78C9">
                    <a:lumMod val="75000"/>
                  </a:srgbClr>
                </a:solidFill>
                <a:latin typeface="Franklin Gothic Book"/>
              </a:rPr>
              <a:t>Launched</a:t>
            </a:r>
            <a:r>
              <a:rPr lang="fr-BE" sz="1050" b="0" kern="0" dirty="0">
                <a:solidFill>
                  <a:srgbClr val="0D78C9">
                    <a:lumMod val="75000"/>
                  </a:srgbClr>
                </a:solidFill>
                <a:latin typeface="Franklin Gothic Book"/>
              </a:rPr>
              <a:t> on  10/04/2013</a:t>
            </a:r>
            <a:endParaRPr lang="en-GB" sz="1050" b="0" kern="0" dirty="0">
              <a:solidFill>
                <a:srgbClr val="0D78C9">
                  <a:lumMod val="75000"/>
                </a:srgbClr>
              </a:solidFill>
              <a:latin typeface="Franklin Gothic Book"/>
            </a:endParaRPr>
          </a:p>
        </p:txBody>
      </p:sp>
      <p:sp>
        <p:nvSpPr>
          <p:cNvPr id="32" name="Freeform 128"/>
          <p:cNvSpPr>
            <a:spLocks noChangeAspect="1"/>
          </p:cNvSpPr>
          <p:nvPr/>
        </p:nvSpPr>
        <p:spPr bwMode="black">
          <a:xfrm>
            <a:off x="7884368" y="3669989"/>
            <a:ext cx="1231057" cy="47909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9050" cap="flat" cmpd="sng" algn="ctr">
            <a:solidFill>
              <a:schemeClr val="tx1">
                <a:lumMod val="50000"/>
                <a:lumOff val="50000"/>
              </a:schemeClr>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defRPr/>
            </a:pPr>
            <a:endParaRPr lang="en-US" sz="2000" b="0" kern="0" spc="-50" smtClean="0">
              <a:solidFill>
                <a:srgbClr val="0D78C9">
                  <a:lumMod val="50000"/>
                </a:srgbClr>
              </a:solidFill>
              <a:latin typeface="Franklin Gothic Book"/>
            </a:endParaRPr>
          </a:p>
        </p:txBody>
      </p:sp>
      <p:sp>
        <p:nvSpPr>
          <p:cNvPr id="39" name="TextBox 38"/>
          <p:cNvSpPr txBox="1"/>
          <p:nvPr/>
        </p:nvSpPr>
        <p:spPr>
          <a:xfrm>
            <a:off x="8087443" y="3733582"/>
            <a:ext cx="1093069" cy="415498"/>
          </a:xfrm>
          <a:prstGeom prst="rect">
            <a:avLst/>
          </a:prstGeom>
          <a:noFill/>
        </p:spPr>
        <p:txBody>
          <a:bodyPr wrap="square" rtlCol="0">
            <a:spAutoFit/>
          </a:bodyPr>
          <a:lstStyle/>
          <a:p>
            <a:pPr fontAlgn="auto">
              <a:spcBef>
                <a:spcPts val="0"/>
              </a:spcBef>
              <a:spcAft>
                <a:spcPts val="0"/>
              </a:spcAft>
            </a:pPr>
            <a:r>
              <a:rPr lang="fr-BE" sz="1050" b="0" kern="0" dirty="0" err="1">
                <a:solidFill>
                  <a:srgbClr val="0D78C9">
                    <a:lumMod val="50000"/>
                  </a:srgbClr>
                </a:solidFill>
                <a:latin typeface="Franklin Gothic Book"/>
              </a:rPr>
              <a:t>Launched</a:t>
            </a:r>
            <a:r>
              <a:rPr lang="fr-BE" sz="1050" b="0" kern="0" dirty="0">
                <a:solidFill>
                  <a:srgbClr val="0D78C9">
                    <a:lumMod val="50000"/>
                  </a:srgbClr>
                </a:solidFill>
                <a:latin typeface="Franklin Gothic Book"/>
              </a:rPr>
              <a:t> </a:t>
            </a:r>
            <a:r>
              <a:rPr lang="fr-BE" sz="1050" b="0" kern="0" dirty="0" smtClean="0">
                <a:solidFill>
                  <a:srgbClr val="0D78C9">
                    <a:lumMod val="50000"/>
                  </a:srgbClr>
                </a:solidFill>
                <a:latin typeface="Franklin Gothic Book"/>
              </a:rPr>
              <a:t>on 21/02/2013</a:t>
            </a:r>
            <a:endParaRPr lang="en-GB" sz="1050" b="0" kern="0" dirty="0">
              <a:solidFill>
                <a:srgbClr val="0D78C9">
                  <a:lumMod val="50000"/>
                </a:srgbClr>
              </a:solidFill>
              <a:latin typeface="Franklin Gothic Book"/>
            </a:endParaRPr>
          </a:p>
        </p:txBody>
      </p:sp>
      <p:sp>
        <p:nvSpPr>
          <p:cNvPr id="40" name="TextBox 39"/>
          <p:cNvSpPr txBox="1"/>
          <p:nvPr/>
        </p:nvSpPr>
        <p:spPr>
          <a:xfrm>
            <a:off x="7901625" y="4314186"/>
            <a:ext cx="949325" cy="415498"/>
          </a:xfrm>
          <a:prstGeom prst="rect">
            <a:avLst/>
          </a:prstGeom>
          <a:noFill/>
        </p:spPr>
        <p:txBody>
          <a:bodyPr wrap="square" rtlCol="0">
            <a:spAutoFit/>
          </a:bodyPr>
          <a:lstStyle/>
          <a:p>
            <a:pPr fontAlgn="auto">
              <a:spcBef>
                <a:spcPts val="0"/>
              </a:spcBef>
              <a:spcAft>
                <a:spcPts val="0"/>
              </a:spcAft>
            </a:pPr>
            <a:r>
              <a:rPr lang="fr-BE" sz="1050" b="0" kern="0" dirty="0" err="1">
                <a:solidFill>
                  <a:srgbClr val="0D78C9">
                    <a:lumMod val="50000"/>
                  </a:srgbClr>
                </a:solidFill>
                <a:latin typeface="Franklin Gothic Book"/>
              </a:rPr>
              <a:t>Now</a:t>
            </a:r>
            <a:r>
              <a:rPr lang="fr-BE" sz="1050" b="0" kern="0" dirty="0">
                <a:solidFill>
                  <a:srgbClr val="0D78C9">
                    <a:lumMod val="50000"/>
                  </a:srgbClr>
                </a:solidFill>
                <a:latin typeface="Franklin Gothic Book"/>
              </a:rPr>
              <a:t> </a:t>
            </a:r>
            <a:r>
              <a:rPr lang="fr-BE" sz="1050" b="0" kern="0" dirty="0" err="1">
                <a:solidFill>
                  <a:srgbClr val="0D78C9">
                    <a:lumMod val="50000"/>
                  </a:srgbClr>
                </a:solidFill>
                <a:latin typeface="Franklin Gothic Book"/>
              </a:rPr>
              <a:t>completed</a:t>
            </a:r>
            <a:endParaRPr lang="en-GB" sz="1050" b="0" kern="0" dirty="0">
              <a:solidFill>
                <a:srgbClr val="0D78C9">
                  <a:lumMod val="50000"/>
                </a:srgbClr>
              </a:solidFill>
              <a:latin typeface="Franklin Gothic Book"/>
            </a:endParaRPr>
          </a:p>
        </p:txBody>
      </p:sp>
      <p:sp>
        <p:nvSpPr>
          <p:cNvPr id="42" name="TextBox 41"/>
          <p:cNvSpPr txBox="1"/>
          <p:nvPr/>
        </p:nvSpPr>
        <p:spPr>
          <a:xfrm>
            <a:off x="7614045" y="4944226"/>
            <a:ext cx="1350443" cy="415498"/>
          </a:xfrm>
          <a:prstGeom prst="rect">
            <a:avLst/>
          </a:prstGeom>
          <a:noFill/>
        </p:spPr>
        <p:txBody>
          <a:bodyPr wrap="square" rtlCol="0">
            <a:spAutoFit/>
          </a:bodyPr>
          <a:lstStyle/>
          <a:p>
            <a:pPr algn="ctr" fontAlgn="auto">
              <a:spcBef>
                <a:spcPts val="0"/>
              </a:spcBef>
              <a:spcAft>
                <a:spcPts val="0"/>
              </a:spcAft>
              <a:defRPr/>
            </a:pPr>
            <a:r>
              <a:rPr lang="fr-BE" sz="1050" b="0" kern="0" dirty="0" err="1">
                <a:solidFill>
                  <a:srgbClr val="0D78C9">
                    <a:lumMod val="50000"/>
                  </a:srgbClr>
                </a:solidFill>
                <a:latin typeface="Franklin Gothic Book"/>
              </a:rPr>
              <a:t>Launched</a:t>
            </a:r>
            <a:r>
              <a:rPr lang="fr-BE" sz="1050" b="0" kern="0" dirty="0">
                <a:solidFill>
                  <a:srgbClr val="0D78C9">
                    <a:lumMod val="50000"/>
                  </a:srgbClr>
                </a:solidFill>
                <a:latin typeface="Franklin Gothic Book"/>
              </a:rPr>
              <a:t> on 19/11/2012</a:t>
            </a:r>
            <a:endParaRPr lang="en-GB" sz="1050" b="0" kern="0" dirty="0">
              <a:solidFill>
                <a:srgbClr val="0D78C9">
                  <a:lumMod val="50000"/>
                </a:srgbClr>
              </a:solidFill>
              <a:latin typeface="Franklin Gothic Book"/>
            </a:endParaRPr>
          </a:p>
        </p:txBody>
      </p:sp>
      <p:sp>
        <p:nvSpPr>
          <p:cNvPr id="43" name="TextBox 42"/>
          <p:cNvSpPr txBox="1"/>
          <p:nvPr/>
        </p:nvSpPr>
        <p:spPr>
          <a:xfrm>
            <a:off x="7394004" y="6207695"/>
            <a:ext cx="1714500" cy="415498"/>
          </a:xfrm>
          <a:prstGeom prst="rect">
            <a:avLst/>
          </a:prstGeom>
          <a:noFill/>
        </p:spPr>
        <p:txBody>
          <a:bodyPr wrap="square" rtlCol="0">
            <a:spAutoFit/>
          </a:bodyPr>
          <a:lstStyle/>
          <a:p>
            <a:pPr algn="ctr" fontAlgn="auto">
              <a:spcBef>
                <a:spcPts val="0"/>
              </a:spcBef>
              <a:spcAft>
                <a:spcPts val="0"/>
              </a:spcAft>
              <a:defRPr/>
            </a:pPr>
            <a:r>
              <a:rPr lang="fr-BE" sz="1050" b="0" kern="0" dirty="0" err="1" smtClean="0">
                <a:solidFill>
                  <a:srgbClr val="0D78C9">
                    <a:lumMod val="50000"/>
                  </a:srgbClr>
                </a:solidFill>
                <a:latin typeface="Franklin Gothic Book"/>
              </a:rPr>
              <a:t>Launch</a:t>
            </a:r>
            <a:endParaRPr lang="fr-BE" sz="1050" b="0" kern="0" dirty="0">
              <a:solidFill>
                <a:srgbClr val="0D78C9">
                  <a:lumMod val="50000"/>
                </a:srgbClr>
              </a:solidFill>
              <a:latin typeface="Franklin Gothic Book"/>
            </a:endParaRPr>
          </a:p>
          <a:p>
            <a:pPr algn="ctr" fontAlgn="auto">
              <a:spcBef>
                <a:spcPts val="0"/>
              </a:spcBef>
              <a:spcAft>
                <a:spcPts val="0"/>
              </a:spcAft>
              <a:defRPr/>
            </a:pPr>
            <a:r>
              <a:rPr lang="fr-BE" sz="1050" b="0" kern="0" dirty="0" smtClean="0">
                <a:solidFill>
                  <a:srgbClr val="0D78C9">
                    <a:lumMod val="50000"/>
                  </a:srgbClr>
                </a:solidFill>
                <a:latin typeface="Franklin Gothic Book"/>
              </a:rPr>
              <a:t>14/11/2013</a:t>
            </a:r>
            <a:endParaRPr lang="en-GB" sz="1050" b="0" kern="0" dirty="0">
              <a:solidFill>
                <a:srgbClr val="0D78C9">
                  <a:lumMod val="50000"/>
                </a:srgbClr>
              </a:solidFill>
              <a:latin typeface="Franklin Gothic Book"/>
            </a:endParaRPr>
          </a:p>
        </p:txBody>
      </p:sp>
      <p:sp>
        <p:nvSpPr>
          <p:cNvPr id="11" name="TextBox 10"/>
          <p:cNvSpPr txBox="1"/>
          <p:nvPr/>
        </p:nvSpPr>
        <p:spPr>
          <a:xfrm>
            <a:off x="1547664" y="332656"/>
            <a:ext cx="6323755" cy="461665"/>
          </a:xfrm>
          <a:prstGeom prst="rect">
            <a:avLst/>
          </a:prstGeom>
          <a:noFill/>
        </p:spPr>
        <p:txBody>
          <a:bodyPr wrap="square" rtlCol="0">
            <a:spAutoFit/>
          </a:bodyPr>
          <a:lstStyle/>
          <a:p>
            <a:pPr algn="ctr"/>
            <a:r>
              <a:rPr lang="en-GB" sz="2400" dirty="0" smtClean="0">
                <a:solidFill>
                  <a:schemeClr val="tx1"/>
                </a:solidFill>
              </a:rPr>
              <a:t>Groups and project </a:t>
            </a:r>
            <a:endParaRPr lang="en-GB" sz="2400" dirty="0">
              <a:solidFill>
                <a:schemeClr val="tx1"/>
              </a:solidFill>
            </a:endParaRPr>
          </a:p>
        </p:txBody>
      </p:sp>
    </p:spTree>
    <p:extLst>
      <p:ext uri="{BB962C8B-B14F-4D97-AF65-F5344CB8AC3E}">
        <p14:creationId xmlns:p14="http://schemas.microsoft.com/office/powerpoint/2010/main" val="1320453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p:cNvSpPr txBox="1"/>
          <p:nvPr/>
        </p:nvSpPr>
        <p:spPr>
          <a:xfrm>
            <a:off x="0" y="5041086"/>
            <a:ext cx="9144000" cy="1816914"/>
          </a:xfrm>
          <a:prstGeom prst="rect">
            <a:avLst/>
          </a:prstGeom>
          <a:solidFill>
            <a:schemeClr val="bg1"/>
          </a:solidFill>
          <a:ln>
            <a:solidFill>
              <a:schemeClr val="bg1"/>
            </a:solidFill>
          </a:ln>
        </p:spPr>
        <p:txBody>
          <a:bodyPr wrap="square" rtlCol="0">
            <a:spAutoFit/>
          </a:bodyPr>
          <a:lstStyle/>
          <a:p>
            <a:pPr fontAlgn="auto">
              <a:spcBef>
                <a:spcPts val="0"/>
              </a:spcBef>
              <a:spcAft>
                <a:spcPts val="0"/>
              </a:spcAft>
            </a:pPr>
            <a:endParaRPr lang="en-GB" sz="1800" b="0" dirty="0">
              <a:solidFill>
                <a:srgbClr val="101322"/>
              </a:solidFill>
              <a:latin typeface="Franklin Gothic Book"/>
            </a:endParaRPr>
          </a:p>
        </p:txBody>
      </p:sp>
      <p:sp>
        <p:nvSpPr>
          <p:cNvPr id="154" name="Rounded Rectangle 153"/>
          <p:cNvSpPr/>
          <p:nvPr/>
        </p:nvSpPr>
        <p:spPr>
          <a:xfrm>
            <a:off x="7842250" y="692695"/>
            <a:ext cx="1271588" cy="6093868"/>
          </a:xfrm>
          <a:prstGeom prst="roundRect">
            <a:avLst/>
          </a:prstGeom>
          <a:solidFill>
            <a:schemeClr val="bg1">
              <a:lumMod val="95000"/>
            </a:schemeClr>
          </a:solidFill>
          <a:ln w="25400" cap="flat" cmpd="sng" algn="ctr">
            <a:solidFill>
              <a:schemeClr val="bg1">
                <a:lumMod val="5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55" name="Rounded Rectangle 154"/>
          <p:cNvSpPr/>
          <p:nvPr/>
        </p:nvSpPr>
        <p:spPr>
          <a:xfrm>
            <a:off x="6443663" y="692695"/>
            <a:ext cx="1398587" cy="6093868"/>
          </a:xfrm>
          <a:prstGeom prst="roundRect">
            <a:avLst/>
          </a:prstGeom>
          <a:solidFill>
            <a:schemeClr val="bg1">
              <a:lumMod val="95000"/>
            </a:schemeClr>
          </a:solidFill>
          <a:ln w="25400" cap="flat" cmpd="sng" algn="ctr">
            <a:solidFill>
              <a:schemeClr val="bg1">
                <a:lumMod val="5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GB" sz="1800" b="0" kern="0" dirty="0">
              <a:solidFill>
                <a:sysClr val="window" lastClr="FFFFFF"/>
              </a:solidFill>
              <a:latin typeface="Franklin Gothic Book"/>
            </a:endParaRPr>
          </a:p>
        </p:txBody>
      </p:sp>
      <p:sp>
        <p:nvSpPr>
          <p:cNvPr id="156" name="Rounded Rectangle 155"/>
          <p:cNvSpPr/>
          <p:nvPr/>
        </p:nvSpPr>
        <p:spPr>
          <a:xfrm>
            <a:off x="5148263" y="692695"/>
            <a:ext cx="1300162" cy="6093867"/>
          </a:xfrm>
          <a:prstGeom prst="roundRect">
            <a:avLst/>
          </a:prstGeom>
          <a:solidFill>
            <a:schemeClr val="bg1">
              <a:lumMod val="95000"/>
            </a:schemeClr>
          </a:solidFill>
          <a:ln w="25400" cap="flat" cmpd="sng" algn="ctr">
            <a:solidFill>
              <a:schemeClr val="bg1">
                <a:lumMod val="5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57" name="Rounded Rectangle 156"/>
          <p:cNvSpPr/>
          <p:nvPr/>
        </p:nvSpPr>
        <p:spPr>
          <a:xfrm>
            <a:off x="3892351" y="692696"/>
            <a:ext cx="1255713" cy="6093866"/>
          </a:xfrm>
          <a:prstGeom prst="roundRect">
            <a:avLst/>
          </a:prstGeom>
          <a:solidFill>
            <a:schemeClr val="bg1">
              <a:lumMod val="95000"/>
            </a:schemeClr>
          </a:solidFill>
          <a:ln w="25400" cap="flat" cmpd="sng" algn="ctr">
            <a:solidFill>
              <a:schemeClr val="bg1">
                <a:lumMod val="5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58" name="Rectangle 157"/>
          <p:cNvSpPr/>
          <p:nvPr/>
        </p:nvSpPr>
        <p:spPr>
          <a:xfrm>
            <a:off x="5148263" y="1196975"/>
            <a:ext cx="1289050" cy="744240"/>
          </a:xfrm>
          <a:prstGeom prst="rect">
            <a:avLst/>
          </a:prstGeom>
          <a:solidFill>
            <a:srgbClr val="FFC000"/>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200" b="0" kern="0" dirty="0">
              <a:solidFill>
                <a:prstClr val="black"/>
              </a:solidFill>
              <a:latin typeface="Franklin Gothic Book"/>
            </a:endParaRPr>
          </a:p>
          <a:p>
            <a:pPr algn="ctr" fontAlgn="auto">
              <a:spcBef>
                <a:spcPts val="0"/>
              </a:spcBef>
              <a:spcAft>
                <a:spcPts val="0"/>
              </a:spcAft>
              <a:defRPr/>
            </a:pPr>
            <a:r>
              <a:rPr lang="en-GB" sz="1400" b="0" kern="0" dirty="0">
                <a:solidFill>
                  <a:prstClr val="black"/>
                </a:solidFill>
                <a:latin typeface="Franklin Gothic Book"/>
              </a:rPr>
              <a:t>Detailed standards </a:t>
            </a:r>
            <a:r>
              <a:rPr lang="en-GB" sz="1400" b="0" kern="0" dirty="0" smtClean="0">
                <a:solidFill>
                  <a:prstClr val="black"/>
                </a:solidFill>
                <a:latin typeface="Franklin Gothic Book"/>
              </a:rPr>
              <a:t>mapping</a:t>
            </a:r>
            <a:endParaRPr lang="en-GB" sz="1400" b="0" kern="0" dirty="0">
              <a:solidFill>
                <a:prstClr val="black"/>
              </a:solidFill>
              <a:latin typeface="Franklin Gothic Book"/>
            </a:endParaRPr>
          </a:p>
          <a:p>
            <a:pPr algn="ctr" fontAlgn="auto">
              <a:spcBef>
                <a:spcPts val="0"/>
              </a:spcBef>
              <a:spcAft>
                <a:spcPts val="0"/>
              </a:spcAft>
              <a:defRPr/>
            </a:pPr>
            <a:endParaRPr lang="en-GB" sz="1400" b="0" kern="0" dirty="0">
              <a:solidFill>
                <a:sysClr val="windowText" lastClr="000000"/>
              </a:solidFill>
              <a:latin typeface="Franklin Gothic Book"/>
            </a:endParaRPr>
          </a:p>
        </p:txBody>
      </p:sp>
      <p:sp>
        <p:nvSpPr>
          <p:cNvPr id="159" name="Rounded Rectangle 158"/>
          <p:cNvSpPr/>
          <p:nvPr/>
        </p:nvSpPr>
        <p:spPr>
          <a:xfrm>
            <a:off x="2601914" y="692696"/>
            <a:ext cx="1293812" cy="6093866"/>
          </a:xfrm>
          <a:prstGeom prst="roundRect">
            <a:avLst/>
          </a:prstGeom>
          <a:solidFill>
            <a:schemeClr val="bg1">
              <a:lumMod val="95000"/>
            </a:schemeClr>
          </a:solidFill>
          <a:ln w="25400" cap="flat" cmpd="sng" algn="ctr">
            <a:solidFill>
              <a:schemeClr val="bg1">
                <a:lumMod val="5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60" name="Flowchart: Process 159"/>
          <p:cNvSpPr/>
          <p:nvPr/>
        </p:nvSpPr>
        <p:spPr>
          <a:xfrm>
            <a:off x="2987675" y="908720"/>
            <a:ext cx="5959475" cy="68262"/>
          </a:xfrm>
          <a:prstGeom prst="flowChartProcess">
            <a:avLst/>
          </a:prstGeom>
          <a:blipFill>
            <a:blip r:embed="rId2"/>
            <a:tile tx="0" ty="0" sx="100000" sy="100000" flip="none" algn="tl"/>
          </a:blipFill>
          <a:ln w="3175" cap="flat" cmpd="sng" algn="ctr">
            <a:solidFill>
              <a:srgbClr val="594B37"/>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61" name="Rounded Rectangle 160"/>
          <p:cNvSpPr/>
          <p:nvPr/>
        </p:nvSpPr>
        <p:spPr>
          <a:xfrm>
            <a:off x="34925" y="2062163"/>
            <a:ext cx="2449513" cy="1003300"/>
          </a:xfrm>
          <a:prstGeom prst="roundRect">
            <a:avLst/>
          </a:prstGeom>
          <a:solidFill>
            <a:schemeClr val="accent4">
              <a:lumMod val="40000"/>
              <a:lumOff val="60000"/>
            </a:scheme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smtClean="0">
                <a:solidFill>
                  <a:srgbClr val="0D78C9">
                    <a:lumMod val="50000"/>
                  </a:srgbClr>
                </a:solidFill>
                <a:latin typeface="Franklin Gothic Book"/>
              </a:rPr>
              <a:t>Cloud </a:t>
            </a:r>
            <a:r>
              <a:rPr lang="en-GB" sz="1600" b="0" kern="0" dirty="0">
                <a:solidFill>
                  <a:srgbClr val="0D78C9">
                    <a:lumMod val="50000"/>
                  </a:srgbClr>
                </a:solidFill>
                <a:latin typeface="Franklin Gothic Book"/>
              </a:rPr>
              <a:t>Select Industry Group  on Service Level Agreements</a:t>
            </a:r>
          </a:p>
        </p:txBody>
      </p:sp>
      <p:sp>
        <p:nvSpPr>
          <p:cNvPr id="162" name="Rounded Rectangle 161"/>
          <p:cNvSpPr/>
          <p:nvPr/>
        </p:nvSpPr>
        <p:spPr>
          <a:xfrm>
            <a:off x="53975" y="3303588"/>
            <a:ext cx="2430463" cy="720725"/>
          </a:xfrm>
          <a:prstGeom prst="roundRect">
            <a:avLst/>
          </a:prstGeom>
          <a:solidFill>
            <a:srgbClr val="E9BDDC"/>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smtClean="0">
                <a:solidFill>
                  <a:srgbClr val="0D78C9">
                    <a:lumMod val="50000"/>
                  </a:srgbClr>
                </a:solidFill>
                <a:latin typeface="Franklin Gothic Book"/>
              </a:rPr>
              <a:t>Cloud </a:t>
            </a:r>
            <a:r>
              <a:rPr lang="en-GB" sz="1600" b="0" kern="0" dirty="0">
                <a:solidFill>
                  <a:srgbClr val="0D78C9">
                    <a:lumMod val="50000"/>
                  </a:srgbClr>
                </a:solidFill>
                <a:latin typeface="Franklin Gothic Book"/>
              </a:rPr>
              <a:t>Select Industry Group  on Certification Schemes </a:t>
            </a:r>
          </a:p>
        </p:txBody>
      </p:sp>
      <p:sp>
        <p:nvSpPr>
          <p:cNvPr id="163" name="Rounded Rectangle 162"/>
          <p:cNvSpPr/>
          <p:nvPr/>
        </p:nvSpPr>
        <p:spPr>
          <a:xfrm>
            <a:off x="41275" y="4221163"/>
            <a:ext cx="2443163" cy="746125"/>
          </a:xfrm>
          <a:prstGeom prst="roundRect">
            <a:avLst/>
          </a:prstGeom>
          <a:solidFill>
            <a:schemeClr val="accent1">
              <a:lumMod val="40000"/>
              <a:lumOff val="60000"/>
            </a:scheme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smtClean="0">
                <a:solidFill>
                  <a:srgbClr val="0D78C9">
                    <a:lumMod val="50000"/>
                  </a:srgbClr>
                </a:solidFill>
                <a:latin typeface="Franklin Gothic Book"/>
              </a:rPr>
              <a:t>Cloud </a:t>
            </a:r>
            <a:r>
              <a:rPr lang="en-GB" sz="1600" b="0" kern="0" dirty="0">
                <a:solidFill>
                  <a:srgbClr val="0D78C9">
                    <a:lumMod val="50000"/>
                  </a:srgbClr>
                </a:solidFill>
                <a:latin typeface="Franklin Gothic Book"/>
              </a:rPr>
              <a:t>Select Industry Group on Code of Conduct</a:t>
            </a:r>
          </a:p>
        </p:txBody>
      </p:sp>
      <p:sp>
        <p:nvSpPr>
          <p:cNvPr id="164" name="Rounded Rectangle 163"/>
          <p:cNvSpPr/>
          <p:nvPr/>
        </p:nvSpPr>
        <p:spPr>
          <a:xfrm>
            <a:off x="47625" y="1192237"/>
            <a:ext cx="2436813" cy="652439"/>
          </a:xfrm>
          <a:prstGeom prst="roundRect">
            <a:avLst/>
          </a:prstGeom>
          <a:solidFill>
            <a:srgbClr val="FFC000"/>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b="0" kern="0" dirty="0">
                <a:solidFill>
                  <a:srgbClr val="0D78C9">
                    <a:lumMod val="50000"/>
                  </a:srgbClr>
                </a:solidFill>
                <a:latin typeface="Franklin Gothic Book"/>
              </a:rPr>
              <a:t>ETSI: Cloud Standards </a:t>
            </a:r>
          </a:p>
          <a:p>
            <a:pPr fontAlgn="auto">
              <a:spcBef>
                <a:spcPts val="0"/>
              </a:spcBef>
              <a:spcAft>
                <a:spcPts val="0"/>
              </a:spcAft>
              <a:defRPr/>
            </a:pPr>
            <a:r>
              <a:rPr lang="en-GB" sz="1600" b="0" kern="0" dirty="0">
                <a:solidFill>
                  <a:srgbClr val="0D78C9">
                    <a:lumMod val="50000"/>
                  </a:srgbClr>
                </a:solidFill>
                <a:latin typeface="Franklin Gothic Book"/>
              </a:rPr>
              <a:t>Coordination</a:t>
            </a:r>
          </a:p>
        </p:txBody>
      </p:sp>
      <p:sp>
        <p:nvSpPr>
          <p:cNvPr id="165" name="Rounded Rectangle 164"/>
          <p:cNvSpPr/>
          <p:nvPr/>
        </p:nvSpPr>
        <p:spPr>
          <a:xfrm>
            <a:off x="41970" y="5878385"/>
            <a:ext cx="2441799" cy="864096"/>
          </a:xfrm>
          <a:prstGeom prst="roundRect">
            <a:avLst/>
          </a:prstGeom>
          <a:solidFill>
            <a:srgbClr val="FFFF00"/>
          </a:solidFill>
          <a:ln w="25400" cap="flat" cmpd="sng" algn="ctr">
            <a:solidFill>
              <a:srgbClr val="4F81BD">
                <a:shade val="50000"/>
              </a:srgbClr>
            </a:solidFill>
            <a:prstDash val="solid"/>
          </a:ln>
          <a:effectLst/>
          <a:scene3d>
            <a:camera prst="orthographicFront">
              <a:rot lat="0" lon="0" rev="0"/>
            </a:camera>
            <a:lightRig rig="threePt" dir="t"/>
          </a:scene3d>
        </p:spPr>
        <p:txBody>
          <a:bodyPr anchor="ctr"/>
          <a:lstStyle/>
          <a:p>
            <a:pPr fontAlgn="auto">
              <a:spcBef>
                <a:spcPts val="0"/>
              </a:spcBef>
              <a:spcAft>
                <a:spcPts val="0"/>
              </a:spcAft>
              <a:defRPr/>
            </a:pPr>
            <a:r>
              <a:rPr lang="fr-BE" sz="1600" b="0" kern="0" dirty="0" err="1" smtClean="0">
                <a:solidFill>
                  <a:srgbClr val="0D78C9">
                    <a:lumMod val="50000"/>
                  </a:srgbClr>
                </a:solidFill>
                <a:latin typeface="Franklin Gothic Book"/>
              </a:rPr>
              <a:t>European</a:t>
            </a:r>
            <a:r>
              <a:rPr lang="fr-BE" sz="1600" b="0" kern="0" dirty="0" smtClean="0">
                <a:solidFill>
                  <a:srgbClr val="0D78C9">
                    <a:lumMod val="50000"/>
                  </a:srgbClr>
                </a:solidFill>
                <a:latin typeface="Franklin Gothic Book"/>
              </a:rPr>
              <a:t> </a:t>
            </a:r>
            <a:r>
              <a:rPr lang="fr-BE" sz="1600" b="0" kern="0" dirty="0">
                <a:solidFill>
                  <a:srgbClr val="0D78C9">
                    <a:lumMod val="50000"/>
                  </a:srgbClr>
                </a:solidFill>
                <a:latin typeface="Franklin Gothic Book"/>
              </a:rPr>
              <a:t>Cloud Partnership </a:t>
            </a:r>
            <a:endParaRPr lang="en-GB" sz="1600" b="0" kern="0" dirty="0">
              <a:solidFill>
                <a:srgbClr val="0D78C9">
                  <a:lumMod val="50000"/>
                </a:srgbClr>
              </a:solidFill>
              <a:latin typeface="Franklin Gothic Book"/>
            </a:endParaRPr>
          </a:p>
        </p:txBody>
      </p:sp>
      <p:sp>
        <p:nvSpPr>
          <p:cNvPr id="166" name="TextBox 165"/>
          <p:cNvSpPr txBox="1"/>
          <p:nvPr/>
        </p:nvSpPr>
        <p:spPr>
          <a:xfrm>
            <a:off x="323528" y="116632"/>
            <a:ext cx="8582025" cy="461963"/>
          </a:xfrm>
          <a:prstGeom prst="rect">
            <a:avLst/>
          </a:prstGeom>
          <a:noFill/>
        </p:spPr>
        <p:txBody>
          <a:bodyPr>
            <a:spAutoFit/>
          </a:bodyPr>
          <a:lstStyle/>
          <a:p>
            <a:pPr algn="ctr" fontAlgn="auto">
              <a:spcBef>
                <a:spcPts val="0"/>
              </a:spcBef>
              <a:spcAft>
                <a:spcPts val="0"/>
              </a:spcAft>
              <a:defRPr/>
            </a:pPr>
            <a:r>
              <a:rPr lang="fr-BE" sz="2400" kern="0" dirty="0" err="1">
                <a:solidFill>
                  <a:srgbClr val="0D78C9">
                    <a:lumMod val="50000"/>
                  </a:srgbClr>
                </a:solidFill>
                <a:latin typeface="Franklin Gothic Book"/>
              </a:rPr>
              <a:t>Implementation</a:t>
            </a:r>
            <a:r>
              <a:rPr lang="fr-BE" sz="2400" kern="0" dirty="0">
                <a:solidFill>
                  <a:srgbClr val="0D78C9">
                    <a:lumMod val="50000"/>
                  </a:srgbClr>
                </a:solidFill>
                <a:latin typeface="Franklin Gothic Book"/>
              </a:rPr>
              <a:t> of the </a:t>
            </a:r>
            <a:r>
              <a:rPr lang="fr-BE" sz="2400" kern="0" dirty="0" err="1" smtClean="0">
                <a:solidFill>
                  <a:srgbClr val="0D78C9">
                    <a:lumMod val="50000"/>
                  </a:srgbClr>
                </a:solidFill>
                <a:latin typeface="Franklin Gothic Book"/>
              </a:rPr>
              <a:t>cloud</a:t>
            </a:r>
            <a:r>
              <a:rPr lang="fr-BE" sz="2400" kern="0" dirty="0" smtClean="0">
                <a:solidFill>
                  <a:srgbClr val="0D78C9">
                    <a:lumMod val="50000"/>
                  </a:srgbClr>
                </a:solidFill>
                <a:latin typeface="Franklin Gothic Book"/>
              </a:rPr>
              <a:t> </a:t>
            </a:r>
            <a:r>
              <a:rPr lang="fr-BE" sz="2400" kern="0" dirty="0" err="1" smtClean="0">
                <a:solidFill>
                  <a:srgbClr val="0D78C9">
                    <a:lumMod val="50000"/>
                  </a:srgbClr>
                </a:solidFill>
                <a:latin typeface="Franklin Gothic Book"/>
              </a:rPr>
              <a:t>strategy</a:t>
            </a:r>
            <a:endParaRPr lang="en-GB" sz="2400" kern="0" dirty="0">
              <a:solidFill>
                <a:srgbClr val="0D78C9">
                  <a:lumMod val="50000"/>
                </a:srgbClr>
              </a:solidFill>
              <a:latin typeface="Franklin Gothic Book"/>
            </a:endParaRPr>
          </a:p>
        </p:txBody>
      </p:sp>
      <p:sp>
        <p:nvSpPr>
          <p:cNvPr id="167" name="Rounded Rectangle 166"/>
          <p:cNvSpPr/>
          <p:nvPr/>
        </p:nvSpPr>
        <p:spPr>
          <a:xfrm>
            <a:off x="41275" y="5156200"/>
            <a:ext cx="2443163" cy="504825"/>
          </a:xfrm>
          <a:prstGeom prst="roundRect">
            <a:avLst/>
          </a:prstGeom>
          <a:solidFill>
            <a:srgbClr val="21FF26"/>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fr-BE" sz="1600" b="0" kern="0" dirty="0">
                <a:solidFill>
                  <a:srgbClr val="0D78C9">
                    <a:lumMod val="50000"/>
                  </a:srgbClr>
                </a:solidFill>
                <a:latin typeface="Franklin Gothic Book"/>
              </a:rPr>
              <a:t>Cloud Research</a:t>
            </a:r>
            <a:endParaRPr lang="en-GB" sz="1600" b="0" kern="0" dirty="0">
              <a:solidFill>
                <a:srgbClr val="0D78C9">
                  <a:lumMod val="50000"/>
                </a:srgbClr>
              </a:solidFill>
              <a:latin typeface="Franklin Gothic Book"/>
            </a:endParaRPr>
          </a:p>
        </p:txBody>
      </p:sp>
      <p:sp>
        <p:nvSpPr>
          <p:cNvPr id="173" name="Rectangle 172"/>
          <p:cNvSpPr/>
          <p:nvPr/>
        </p:nvSpPr>
        <p:spPr>
          <a:xfrm>
            <a:off x="5148263" y="1965822"/>
            <a:ext cx="1295400" cy="597992"/>
          </a:xfrm>
          <a:prstGeom prst="rect">
            <a:avLst/>
          </a:prstGeom>
          <a:solidFill>
            <a:schemeClr val="accent4">
              <a:lumMod val="40000"/>
              <a:lumOff val="60000"/>
            </a:scheme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300" b="0" kern="0" dirty="0">
                <a:solidFill>
                  <a:sysClr val="windowText" lastClr="000000"/>
                </a:solidFill>
                <a:latin typeface="Franklin Gothic Book"/>
              </a:rPr>
              <a:t>Peer review of draft results </a:t>
            </a:r>
          </a:p>
        </p:txBody>
      </p:sp>
      <p:sp>
        <p:nvSpPr>
          <p:cNvPr id="174" name="Rectangle 173"/>
          <p:cNvSpPr/>
          <p:nvPr/>
        </p:nvSpPr>
        <p:spPr>
          <a:xfrm>
            <a:off x="5148263" y="2565399"/>
            <a:ext cx="1289050" cy="622969"/>
          </a:xfrm>
          <a:prstGeom prst="rect">
            <a:avLst/>
          </a:prstGeom>
          <a:solidFill>
            <a:schemeClr val="accent4">
              <a:lumMod val="40000"/>
              <a:lumOff val="60000"/>
            </a:scheme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300" b="0" kern="0" dirty="0">
                <a:solidFill>
                  <a:sysClr val="windowText" lastClr="000000"/>
                </a:solidFill>
                <a:latin typeface="Franklin Gothic Book"/>
              </a:rPr>
              <a:t>Test of output (private &amp; public users)</a:t>
            </a:r>
          </a:p>
        </p:txBody>
      </p:sp>
      <p:sp>
        <p:nvSpPr>
          <p:cNvPr id="175" name="Rectangle 174"/>
          <p:cNvSpPr/>
          <p:nvPr/>
        </p:nvSpPr>
        <p:spPr>
          <a:xfrm>
            <a:off x="3927772" y="4173538"/>
            <a:ext cx="1220291" cy="859259"/>
          </a:xfrm>
          <a:prstGeom prst="rect">
            <a:avLst/>
          </a:prstGeom>
          <a:solidFill>
            <a:schemeClr val="accent1">
              <a:lumMod val="40000"/>
              <a:lumOff val="60000"/>
            </a:scheme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200" b="0" kern="0" dirty="0">
              <a:solidFill>
                <a:prstClr val="black"/>
              </a:solidFill>
              <a:latin typeface="Franklin Gothic Book"/>
            </a:endParaRPr>
          </a:p>
          <a:p>
            <a:pPr algn="ctr" fontAlgn="auto">
              <a:spcBef>
                <a:spcPts val="0"/>
              </a:spcBef>
              <a:spcAft>
                <a:spcPts val="0"/>
              </a:spcAft>
              <a:defRPr/>
            </a:pPr>
            <a:r>
              <a:rPr lang="en-GB" sz="1400" b="0" kern="0" dirty="0">
                <a:solidFill>
                  <a:prstClr val="black"/>
                </a:solidFill>
                <a:latin typeface="Franklin Gothic Book"/>
              </a:rPr>
              <a:t>Present </a:t>
            </a:r>
            <a:r>
              <a:rPr lang="en-GB" sz="1400" b="0" kern="0" dirty="0" smtClean="0">
                <a:solidFill>
                  <a:prstClr val="black"/>
                </a:solidFill>
                <a:latin typeface="Franklin Gothic Book"/>
              </a:rPr>
              <a:t>draft </a:t>
            </a:r>
            <a:r>
              <a:rPr lang="en-GB" sz="1400" b="0" kern="0" dirty="0" err="1" smtClean="0">
                <a:solidFill>
                  <a:prstClr val="black"/>
                </a:solidFill>
                <a:latin typeface="Franklin Gothic Book"/>
              </a:rPr>
              <a:t>CoC</a:t>
            </a:r>
            <a:r>
              <a:rPr lang="en-GB" sz="1400" b="0" kern="0" dirty="0" smtClean="0">
                <a:solidFill>
                  <a:prstClr val="black"/>
                </a:solidFill>
                <a:latin typeface="Franklin Gothic Book"/>
              </a:rPr>
              <a:t> to </a:t>
            </a:r>
            <a:r>
              <a:rPr lang="en-GB" sz="1400" b="0" kern="0" dirty="0">
                <a:solidFill>
                  <a:prstClr val="black"/>
                </a:solidFill>
                <a:latin typeface="Franklin Gothic Book"/>
              </a:rPr>
              <a:t>Article 29 WP</a:t>
            </a:r>
          </a:p>
          <a:p>
            <a:pPr algn="ctr" fontAlgn="auto">
              <a:spcBef>
                <a:spcPts val="0"/>
              </a:spcBef>
              <a:spcAft>
                <a:spcPts val="0"/>
              </a:spcAft>
              <a:defRPr/>
            </a:pPr>
            <a:endParaRPr lang="en-GB" sz="1400" b="0" kern="0" dirty="0">
              <a:solidFill>
                <a:sysClr val="windowText" lastClr="000000"/>
              </a:solidFill>
              <a:latin typeface="Franklin Gothic Book"/>
            </a:endParaRPr>
          </a:p>
        </p:txBody>
      </p:sp>
      <p:sp>
        <p:nvSpPr>
          <p:cNvPr id="176" name="Minus 175"/>
          <p:cNvSpPr/>
          <p:nvPr/>
        </p:nvSpPr>
        <p:spPr>
          <a:xfrm>
            <a:off x="-26888"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77" name="Minus 176"/>
          <p:cNvSpPr/>
          <p:nvPr/>
        </p:nvSpPr>
        <p:spPr>
          <a:xfrm>
            <a:off x="395288" y="5759450"/>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78" name="Minus 177"/>
          <p:cNvSpPr/>
          <p:nvPr/>
        </p:nvSpPr>
        <p:spPr>
          <a:xfrm>
            <a:off x="863600"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79" name="Minus 178"/>
          <p:cNvSpPr/>
          <p:nvPr/>
        </p:nvSpPr>
        <p:spPr>
          <a:xfrm>
            <a:off x="1295400" y="5759450"/>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0" name="Minus 179"/>
          <p:cNvSpPr/>
          <p:nvPr/>
        </p:nvSpPr>
        <p:spPr>
          <a:xfrm>
            <a:off x="1728788" y="5759450"/>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1" name="Minus 180"/>
          <p:cNvSpPr/>
          <p:nvPr/>
        </p:nvSpPr>
        <p:spPr>
          <a:xfrm>
            <a:off x="2195513" y="5759450"/>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2" name="Minus 181"/>
          <p:cNvSpPr/>
          <p:nvPr/>
        </p:nvSpPr>
        <p:spPr>
          <a:xfrm>
            <a:off x="2665413" y="5759450"/>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3" name="Minus 182"/>
          <p:cNvSpPr/>
          <p:nvPr/>
        </p:nvSpPr>
        <p:spPr>
          <a:xfrm>
            <a:off x="3098800"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4" name="Minus 183"/>
          <p:cNvSpPr/>
          <p:nvPr/>
        </p:nvSpPr>
        <p:spPr>
          <a:xfrm>
            <a:off x="3565525"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5" name="Minus 184"/>
          <p:cNvSpPr/>
          <p:nvPr/>
        </p:nvSpPr>
        <p:spPr>
          <a:xfrm>
            <a:off x="3998913" y="5759450"/>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6" name="Minus 185"/>
          <p:cNvSpPr/>
          <p:nvPr/>
        </p:nvSpPr>
        <p:spPr>
          <a:xfrm>
            <a:off x="4430713" y="5759450"/>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7" name="Minus 186"/>
          <p:cNvSpPr/>
          <p:nvPr/>
        </p:nvSpPr>
        <p:spPr>
          <a:xfrm>
            <a:off x="4899025"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8" name="Minus 187"/>
          <p:cNvSpPr/>
          <p:nvPr/>
        </p:nvSpPr>
        <p:spPr>
          <a:xfrm>
            <a:off x="5338763" y="5759450"/>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89" name="Minus 188"/>
          <p:cNvSpPr/>
          <p:nvPr/>
        </p:nvSpPr>
        <p:spPr>
          <a:xfrm>
            <a:off x="5772150"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0" name="Minus 189"/>
          <p:cNvSpPr/>
          <p:nvPr/>
        </p:nvSpPr>
        <p:spPr>
          <a:xfrm>
            <a:off x="6238875"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1" name="Minus 190"/>
          <p:cNvSpPr/>
          <p:nvPr/>
        </p:nvSpPr>
        <p:spPr>
          <a:xfrm>
            <a:off x="6672263" y="5759450"/>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2" name="Minus 191"/>
          <p:cNvSpPr/>
          <p:nvPr/>
        </p:nvSpPr>
        <p:spPr>
          <a:xfrm>
            <a:off x="7104063" y="5759450"/>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3" name="Minus 192"/>
          <p:cNvSpPr/>
          <p:nvPr/>
        </p:nvSpPr>
        <p:spPr>
          <a:xfrm>
            <a:off x="7572375" y="575945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4" name="Minus 193"/>
          <p:cNvSpPr/>
          <p:nvPr/>
        </p:nvSpPr>
        <p:spPr>
          <a:xfrm>
            <a:off x="7980363" y="5761038"/>
            <a:ext cx="395287" cy="44450"/>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5" name="Minus 194"/>
          <p:cNvSpPr/>
          <p:nvPr/>
        </p:nvSpPr>
        <p:spPr>
          <a:xfrm>
            <a:off x="8412163" y="5761038"/>
            <a:ext cx="395287" cy="44450"/>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6" name="Minus 195"/>
          <p:cNvSpPr/>
          <p:nvPr/>
        </p:nvSpPr>
        <p:spPr>
          <a:xfrm>
            <a:off x="8878888" y="5761038"/>
            <a:ext cx="396875" cy="44450"/>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197" name="Rectangle 196"/>
          <p:cNvSpPr/>
          <p:nvPr/>
        </p:nvSpPr>
        <p:spPr>
          <a:xfrm>
            <a:off x="2627312" y="5805488"/>
            <a:ext cx="1265038" cy="981074"/>
          </a:xfrm>
          <a:prstGeom prst="rect">
            <a:avLst/>
          </a:prstGeom>
          <a:solidFill>
            <a:srgbClr val="FFFF00"/>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200" b="0" kern="0" dirty="0">
              <a:solidFill>
                <a:srgbClr val="0D78C9">
                  <a:lumMod val="50000"/>
                </a:srgbClr>
              </a:solidFill>
              <a:latin typeface="Franklin Gothic Book"/>
            </a:endParaRPr>
          </a:p>
          <a:p>
            <a:pPr algn="ctr" fontAlgn="auto">
              <a:spcBef>
                <a:spcPts val="0"/>
              </a:spcBef>
              <a:spcAft>
                <a:spcPts val="0"/>
              </a:spcAft>
              <a:defRPr/>
            </a:pPr>
            <a:r>
              <a:rPr lang="en-GB" sz="1400" b="0" kern="0" dirty="0" smtClean="0">
                <a:solidFill>
                  <a:srgbClr val="0D78C9">
                    <a:lumMod val="50000"/>
                  </a:srgbClr>
                </a:solidFill>
                <a:latin typeface="Franklin Gothic Book"/>
              </a:rPr>
              <a:t>ECP Steering Board </a:t>
            </a:r>
            <a:endParaRPr lang="en-GB" sz="1400" b="0" kern="0" dirty="0">
              <a:solidFill>
                <a:srgbClr val="0D78C9">
                  <a:lumMod val="50000"/>
                </a:srgbClr>
              </a:solidFill>
              <a:latin typeface="Franklin Gothic Book"/>
            </a:endParaRPr>
          </a:p>
          <a:p>
            <a:pPr algn="ctr" fontAlgn="auto">
              <a:spcBef>
                <a:spcPts val="0"/>
              </a:spcBef>
              <a:spcAft>
                <a:spcPts val="0"/>
              </a:spcAft>
              <a:defRPr/>
            </a:pPr>
            <a:endParaRPr lang="en-GB" sz="1400" b="0" kern="0" dirty="0">
              <a:solidFill>
                <a:srgbClr val="0D78C9">
                  <a:lumMod val="50000"/>
                </a:srgbClr>
              </a:solidFill>
              <a:latin typeface="Franklin Gothic Book"/>
            </a:endParaRPr>
          </a:p>
        </p:txBody>
      </p:sp>
      <p:sp>
        <p:nvSpPr>
          <p:cNvPr id="198" name="Rectangle 197"/>
          <p:cNvSpPr/>
          <p:nvPr/>
        </p:nvSpPr>
        <p:spPr>
          <a:xfrm>
            <a:off x="7875587" y="5805488"/>
            <a:ext cx="1212850" cy="981074"/>
          </a:xfrm>
          <a:prstGeom prst="rect">
            <a:avLst/>
          </a:prstGeom>
          <a:solidFill>
            <a:srgbClr val="FFFF00"/>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400" b="0" kern="0" dirty="0">
              <a:solidFill>
                <a:srgbClr val="0D78C9">
                  <a:lumMod val="50000"/>
                </a:srgbClr>
              </a:solidFill>
              <a:latin typeface="Franklin Gothic Book"/>
            </a:endParaRPr>
          </a:p>
          <a:p>
            <a:pPr algn="ctr" fontAlgn="auto">
              <a:spcBef>
                <a:spcPts val="0"/>
              </a:spcBef>
              <a:spcAft>
                <a:spcPts val="0"/>
              </a:spcAft>
              <a:defRPr/>
            </a:pPr>
            <a:r>
              <a:rPr lang="en-GB" sz="1400" b="0" kern="0" dirty="0">
                <a:solidFill>
                  <a:srgbClr val="0D78C9">
                    <a:lumMod val="50000"/>
                  </a:srgbClr>
                </a:solidFill>
                <a:latin typeface="Franklin Gothic Book"/>
              </a:rPr>
              <a:t>Final Steering </a:t>
            </a:r>
            <a:r>
              <a:rPr lang="en-GB" sz="1400" b="0" kern="0" dirty="0" smtClean="0">
                <a:solidFill>
                  <a:srgbClr val="0D78C9">
                    <a:lumMod val="50000"/>
                  </a:srgbClr>
                </a:solidFill>
                <a:latin typeface="Franklin Gothic Book"/>
              </a:rPr>
              <a:t>Board </a:t>
            </a:r>
            <a:endParaRPr lang="en-GB" sz="1400" b="0" kern="0" dirty="0">
              <a:solidFill>
                <a:srgbClr val="0D78C9">
                  <a:lumMod val="50000"/>
                </a:srgbClr>
              </a:solidFill>
              <a:latin typeface="Franklin Gothic Book"/>
            </a:endParaRPr>
          </a:p>
          <a:p>
            <a:pPr algn="ctr" fontAlgn="auto">
              <a:spcBef>
                <a:spcPts val="0"/>
              </a:spcBef>
              <a:spcAft>
                <a:spcPts val="0"/>
              </a:spcAft>
              <a:defRPr/>
            </a:pPr>
            <a:endParaRPr lang="en-GB" sz="1400" b="0" kern="0" dirty="0">
              <a:solidFill>
                <a:srgbClr val="0D78C9">
                  <a:lumMod val="50000"/>
                </a:srgbClr>
              </a:solidFill>
              <a:latin typeface="Franklin Gothic Book"/>
            </a:endParaRPr>
          </a:p>
        </p:txBody>
      </p:sp>
      <p:sp>
        <p:nvSpPr>
          <p:cNvPr id="199" name="Rectangle 198"/>
          <p:cNvSpPr/>
          <p:nvPr/>
        </p:nvSpPr>
        <p:spPr>
          <a:xfrm>
            <a:off x="6485335" y="5805487"/>
            <a:ext cx="1327025" cy="981075"/>
          </a:xfrm>
          <a:prstGeom prst="rect">
            <a:avLst/>
          </a:prstGeom>
          <a:solidFill>
            <a:srgbClr val="FFFF00"/>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400" b="0" kern="0" dirty="0" smtClean="0">
              <a:solidFill>
                <a:srgbClr val="0D78C9">
                  <a:lumMod val="50000"/>
                </a:srgbClr>
              </a:solidFill>
              <a:latin typeface="Franklin Gothic Book"/>
            </a:endParaRPr>
          </a:p>
          <a:p>
            <a:pPr algn="ctr" fontAlgn="auto">
              <a:spcBef>
                <a:spcPts val="0"/>
              </a:spcBef>
              <a:spcAft>
                <a:spcPts val="0"/>
              </a:spcAft>
              <a:defRPr/>
            </a:pPr>
            <a:r>
              <a:rPr lang="en-GB" sz="1400" b="0" kern="0" dirty="0" smtClean="0">
                <a:solidFill>
                  <a:srgbClr val="0D78C9">
                    <a:lumMod val="50000"/>
                  </a:srgbClr>
                </a:solidFill>
                <a:latin typeface="Franklin Gothic Book"/>
              </a:rPr>
              <a:t>ECP</a:t>
            </a:r>
            <a:endParaRPr lang="en-GB" sz="1400" b="0" kern="0" dirty="0">
              <a:solidFill>
                <a:srgbClr val="0D78C9">
                  <a:lumMod val="50000"/>
                </a:srgbClr>
              </a:solidFill>
              <a:latin typeface="Franklin Gothic Book"/>
            </a:endParaRPr>
          </a:p>
          <a:p>
            <a:pPr algn="ctr" fontAlgn="auto">
              <a:spcBef>
                <a:spcPts val="0"/>
              </a:spcBef>
              <a:spcAft>
                <a:spcPts val="0"/>
              </a:spcAft>
              <a:defRPr/>
            </a:pPr>
            <a:r>
              <a:rPr lang="en-GB" sz="1400" b="0" kern="0" dirty="0">
                <a:solidFill>
                  <a:srgbClr val="0D78C9">
                    <a:lumMod val="50000"/>
                  </a:srgbClr>
                </a:solidFill>
                <a:latin typeface="Franklin Gothic Book"/>
              </a:rPr>
              <a:t>Steering </a:t>
            </a:r>
            <a:r>
              <a:rPr lang="en-GB" sz="1400" b="0" kern="0" dirty="0" smtClean="0">
                <a:solidFill>
                  <a:srgbClr val="0D78C9">
                    <a:lumMod val="50000"/>
                  </a:srgbClr>
                </a:solidFill>
                <a:latin typeface="Franklin Gothic Book"/>
              </a:rPr>
              <a:t>Board ? </a:t>
            </a:r>
            <a:endParaRPr lang="en-GB" sz="1400" b="0" kern="0" dirty="0">
              <a:solidFill>
                <a:srgbClr val="0D78C9">
                  <a:lumMod val="50000"/>
                </a:srgbClr>
              </a:solidFill>
              <a:latin typeface="Franklin Gothic Book"/>
            </a:endParaRPr>
          </a:p>
          <a:p>
            <a:pPr algn="ctr" fontAlgn="auto">
              <a:spcBef>
                <a:spcPts val="0"/>
              </a:spcBef>
              <a:spcAft>
                <a:spcPts val="0"/>
              </a:spcAft>
              <a:defRPr/>
            </a:pPr>
            <a:endParaRPr lang="en-GB" sz="1400" b="0" kern="0" dirty="0">
              <a:solidFill>
                <a:srgbClr val="0D78C9">
                  <a:lumMod val="50000"/>
                </a:srgbClr>
              </a:solidFill>
              <a:latin typeface="Franklin Gothic Book"/>
            </a:endParaRPr>
          </a:p>
        </p:txBody>
      </p:sp>
      <p:sp>
        <p:nvSpPr>
          <p:cNvPr id="200" name="Rectangle 199"/>
          <p:cNvSpPr/>
          <p:nvPr/>
        </p:nvSpPr>
        <p:spPr>
          <a:xfrm>
            <a:off x="5148263" y="5805488"/>
            <a:ext cx="1295945" cy="981075"/>
          </a:xfrm>
          <a:prstGeom prst="rect">
            <a:avLst/>
          </a:prstGeom>
          <a:solidFill>
            <a:srgbClr val="FFFF00"/>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400" b="0" kern="0" dirty="0">
              <a:solidFill>
                <a:srgbClr val="0D78C9">
                  <a:lumMod val="50000"/>
                </a:srgbClr>
              </a:solidFill>
              <a:latin typeface="Franklin Gothic Book"/>
            </a:endParaRPr>
          </a:p>
          <a:p>
            <a:pPr algn="ctr" fontAlgn="auto">
              <a:spcBef>
                <a:spcPts val="0"/>
              </a:spcBef>
              <a:spcAft>
                <a:spcPts val="0"/>
              </a:spcAft>
              <a:defRPr/>
            </a:pPr>
            <a:r>
              <a:rPr lang="en-GB" sz="1400" b="0" kern="0" dirty="0">
                <a:solidFill>
                  <a:srgbClr val="0D78C9">
                    <a:lumMod val="50000"/>
                  </a:srgbClr>
                </a:solidFill>
                <a:latin typeface="Franklin Gothic Book"/>
              </a:rPr>
              <a:t>C4E </a:t>
            </a:r>
            <a:r>
              <a:rPr lang="en-GB" sz="1400" b="0" kern="0" dirty="0" smtClean="0">
                <a:solidFill>
                  <a:srgbClr val="0D78C9">
                    <a:lumMod val="50000"/>
                  </a:srgbClr>
                </a:solidFill>
                <a:latin typeface="Franklin Gothic Book"/>
              </a:rPr>
              <a:t>Launch ECP Steering Board </a:t>
            </a:r>
            <a:endParaRPr lang="en-GB" sz="1400" b="0" kern="0" dirty="0">
              <a:solidFill>
                <a:srgbClr val="0D78C9">
                  <a:lumMod val="50000"/>
                </a:srgbClr>
              </a:solidFill>
              <a:latin typeface="Franklin Gothic Book"/>
            </a:endParaRPr>
          </a:p>
          <a:p>
            <a:pPr algn="ctr" fontAlgn="auto">
              <a:spcBef>
                <a:spcPts val="0"/>
              </a:spcBef>
              <a:spcAft>
                <a:spcPts val="0"/>
              </a:spcAft>
              <a:defRPr/>
            </a:pPr>
            <a:endParaRPr lang="en-GB" sz="1400" b="0" kern="0" dirty="0">
              <a:solidFill>
                <a:srgbClr val="0D78C9">
                  <a:lumMod val="50000"/>
                </a:srgbClr>
              </a:solidFill>
              <a:latin typeface="Franklin Gothic Book"/>
            </a:endParaRPr>
          </a:p>
        </p:txBody>
      </p:sp>
      <p:sp>
        <p:nvSpPr>
          <p:cNvPr id="201" name="Rectangle 200"/>
          <p:cNvSpPr/>
          <p:nvPr/>
        </p:nvSpPr>
        <p:spPr>
          <a:xfrm>
            <a:off x="2627312" y="3213100"/>
            <a:ext cx="612775" cy="914400"/>
          </a:xfrm>
          <a:prstGeom prst="rect">
            <a:avLst/>
          </a:prstGeom>
          <a:solidFill>
            <a:srgbClr val="E9BDDC"/>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200" b="0" kern="0" dirty="0">
              <a:solidFill>
                <a:prstClr val="black"/>
              </a:solidFill>
              <a:latin typeface="Franklin Gothic Book"/>
            </a:endParaRPr>
          </a:p>
          <a:p>
            <a:pPr fontAlgn="auto">
              <a:spcBef>
                <a:spcPts val="0"/>
              </a:spcBef>
              <a:spcAft>
                <a:spcPts val="0"/>
              </a:spcAft>
              <a:defRPr/>
            </a:pPr>
            <a:r>
              <a:rPr lang="en-GB" sz="1400" b="0" kern="0" dirty="0">
                <a:solidFill>
                  <a:prstClr val="black"/>
                </a:solidFill>
                <a:latin typeface="Franklin Gothic Book"/>
              </a:rPr>
              <a:t>1</a:t>
            </a:r>
            <a:r>
              <a:rPr lang="en-GB" sz="1400" b="0" kern="0" baseline="30000" dirty="0">
                <a:solidFill>
                  <a:prstClr val="black"/>
                </a:solidFill>
                <a:latin typeface="Franklin Gothic Book"/>
              </a:rPr>
              <a:t>st</a:t>
            </a:r>
            <a:r>
              <a:rPr lang="en-GB" sz="1400" b="0" kern="0" dirty="0">
                <a:solidFill>
                  <a:prstClr val="black"/>
                </a:solidFill>
                <a:latin typeface="Franklin Gothic Book"/>
              </a:rPr>
              <a:t>  map</a:t>
            </a:r>
          </a:p>
          <a:p>
            <a:pPr algn="ctr" fontAlgn="auto">
              <a:spcBef>
                <a:spcPts val="0"/>
              </a:spcBef>
              <a:spcAft>
                <a:spcPts val="0"/>
              </a:spcAft>
              <a:defRPr/>
            </a:pPr>
            <a:endParaRPr lang="en-GB" sz="1200" b="0" kern="0" dirty="0">
              <a:solidFill>
                <a:prstClr val="black"/>
              </a:solidFill>
              <a:latin typeface="Franklin Gothic Book"/>
            </a:endParaRPr>
          </a:p>
          <a:p>
            <a:pPr algn="ctr" fontAlgn="auto">
              <a:spcBef>
                <a:spcPts val="0"/>
              </a:spcBef>
              <a:spcAft>
                <a:spcPts val="0"/>
              </a:spcAft>
              <a:defRPr/>
            </a:pPr>
            <a:endParaRPr lang="en-GB" sz="1400" b="0" kern="0" dirty="0">
              <a:solidFill>
                <a:sysClr val="windowText" lastClr="000000"/>
              </a:solidFill>
              <a:latin typeface="Franklin Gothic Book"/>
            </a:endParaRPr>
          </a:p>
        </p:txBody>
      </p:sp>
      <p:sp>
        <p:nvSpPr>
          <p:cNvPr id="202" name="Rectangle 201"/>
          <p:cNvSpPr/>
          <p:nvPr/>
        </p:nvSpPr>
        <p:spPr>
          <a:xfrm>
            <a:off x="3098800" y="3213099"/>
            <a:ext cx="793551" cy="912813"/>
          </a:xfrm>
          <a:prstGeom prst="rect">
            <a:avLst/>
          </a:prstGeom>
          <a:solidFill>
            <a:srgbClr val="E9BDDC"/>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200" b="0" kern="0" dirty="0">
              <a:solidFill>
                <a:prstClr val="black"/>
              </a:solidFill>
              <a:latin typeface="Franklin Gothic Book"/>
            </a:endParaRPr>
          </a:p>
          <a:p>
            <a:pPr fontAlgn="auto">
              <a:spcBef>
                <a:spcPts val="0"/>
              </a:spcBef>
              <a:spcAft>
                <a:spcPts val="0"/>
              </a:spcAft>
              <a:defRPr/>
            </a:pPr>
            <a:r>
              <a:rPr lang="en-GB" sz="1400" b="0" kern="0" dirty="0">
                <a:solidFill>
                  <a:prstClr val="black"/>
                </a:solidFill>
                <a:latin typeface="Franklin Gothic Book"/>
              </a:rPr>
              <a:t>Streamlining </a:t>
            </a:r>
            <a:endParaRPr lang="en-GB" sz="1400" b="0" kern="0" dirty="0" smtClean="0">
              <a:solidFill>
                <a:prstClr val="black"/>
              </a:solidFill>
              <a:latin typeface="Franklin Gothic Book"/>
            </a:endParaRPr>
          </a:p>
          <a:p>
            <a:pPr fontAlgn="auto">
              <a:spcBef>
                <a:spcPts val="0"/>
              </a:spcBef>
              <a:spcAft>
                <a:spcPts val="0"/>
              </a:spcAft>
              <a:defRPr/>
            </a:pPr>
            <a:r>
              <a:rPr lang="en-GB" sz="1400" b="0" kern="0" dirty="0" smtClean="0">
                <a:solidFill>
                  <a:prstClr val="black"/>
                </a:solidFill>
                <a:latin typeface="Franklin Gothic Book"/>
              </a:rPr>
              <a:t>by </a:t>
            </a:r>
            <a:r>
              <a:rPr lang="en-GB" sz="1400" b="0" kern="0" dirty="0">
                <a:solidFill>
                  <a:prstClr val="black"/>
                </a:solidFill>
                <a:latin typeface="Franklin Gothic Book"/>
              </a:rPr>
              <a:t>ENISA</a:t>
            </a:r>
          </a:p>
          <a:p>
            <a:pPr algn="ctr" fontAlgn="auto">
              <a:spcBef>
                <a:spcPts val="0"/>
              </a:spcBef>
              <a:spcAft>
                <a:spcPts val="0"/>
              </a:spcAft>
              <a:defRPr/>
            </a:pPr>
            <a:endParaRPr lang="en-GB" sz="1400" b="0" kern="0" dirty="0">
              <a:solidFill>
                <a:sysClr val="windowText" lastClr="000000"/>
              </a:solidFill>
              <a:latin typeface="Franklin Gothic Book"/>
            </a:endParaRPr>
          </a:p>
        </p:txBody>
      </p:sp>
      <p:sp>
        <p:nvSpPr>
          <p:cNvPr id="203" name="Rectangle 202"/>
          <p:cNvSpPr/>
          <p:nvPr/>
        </p:nvSpPr>
        <p:spPr>
          <a:xfrm>
            <a:off x="2631629" y="1196975"/>
            <a:ext cx="1260721" cy="744240"/>
          </a:xfrm>
          <a:prstGeom prst="rect">
            <a:avLst/>
          </a:prstGeom>
          <a:solidFill>
            <a:srgbClr val="FFC000"/>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en-GB" sz="1200" b="0" kern="0" dirty="0">
              <a:solidFill>
                <a:prstClr val="black"/>
              </a:solidFill>
              <a:latin typeface="Franklin Gothic Book"/>
            </a:endParaRPr>
          </a:p>
          <a:p>
            <a:pPr algn="ctr" fontAlgn="auto">
              <a:spcBef>
                <a:spcPts val="0"/>
              </a:spcBef>
              <a:spcAft>
                <a:spcPts val="0"/>
              </a:spcAft>
              <a:defRPr/>
            </a:pPr>
            <a:r>
              <a:rPr lang="en-GB" sz="1400" b="0" kern="0" dirty="0" smtClean="0">
                <a:solidFill>
                  <a:prstClr val="black"/>
                </a:solidFill>
                <a:latin typeface="Franklin Gothic Book"/>
              </a:rPr>
              <a:t>Draft output</a:t>
            </a:r>
            <a:endParaRPr lang="en-GB" sz="1400" b="0" kern="0" dirty="0">
              <a:solidFill>
                <a:prstClr val="black"/>
              </a:solidFill>
              <a:latin typeface="Franklin Gothic Book"/>
            </a:endParaRPr>
          </a:p>
          <a:p>
            <a:pPr algn="ctr" fontAlgn="auto">
              <a:spcBef>
                <a:spcPts val="0"/>
              </a:spcBef>
              <a:spcAft>
                <a:spcPts val="0"/>
              </a:spcAft>
              <a:defRPr/>
            </a:pPr>
            <a:endParaRPr lang="en-GB" sz="1400" b="0" kern="0" dirty="0">
              <a:solidFill>
                <a:sysClr val="windowText" lastClr="000000"/>
              </a:solidFill>
              <a:latin typeface="Franklin Gothic Book"/>
            </a:endParaRPr>
          </a:p>
        </p:txBody>
      </p:sp>
      <p:sp>
        <p:nvSpPr>
          <p:cNvPr id="204" name="Minus 203"/>
          <p:cNvSpPr/>
          <p:nvPr/>
        </p:nvSpPr>
        <p:spPr>
          <a:xfrm>
            <a:off x="-25400"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05" name="Minus 204"/>
          <p:cNvSpPr/>
          <p:nvPr/>
        </p:nvSpPr>
        <p:spPr>
          <a:xfrm>
            <a:off x="406400"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06" name="Minus 205"/>
          <p:cNvSpPr/>
          <p:nvPr/>
        </p:nvSpPr>
        <p:spPr>
          <a:xfrm>
            <a:off x="874713" y="5037559"/>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07" name="Minus 206"/>
          <p:cNvSpPr/>
          <p:nvPr/>
        </p:nvSpPr>
        <p:spPr>
          <a:xfrm>
            <a:off x="1306513" y="5037559"/>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08" name="Minus 207"/>
          <p:cNvSpPr/>
          <p:nvPr/>
        </p:nvSpPr>
        <p:spPr>
          <a:xfrm>
            <a:off x="1739900"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09" name="Minus 208"/>
          <p:cNvSpPr/>
          <p:nvPr/>
        </p:nvSpPr>
        <p:spPr>
          <a:xfrm>
            <a:off x="2206625"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0" name="Minus 209"/>
          <p:cNvSpPr/>
          <p:nvPr/>
        </p:nvSpPr>
        <p:spPr>
          <a:xfrm>
            <a:off x="2676525" y="5037559"/>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1" name="Minus 210"/>
          <p:cNvSpPr/>
          <p:nvPr/>
        </p:nvSpPr>
        <p:spPr>
          <a:xfrm>
            <a:off x="3576638" y="5037559"/>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2" name="Minus 211"/>
          <p:cNvSpPr/>
          <p:nvPr/>
        </p:nvSpPr>
        <p:spPr>
          <a:xfrm>
            <a:off x="4010025"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3" name="Minus 212"/>
          <p:cNvSpPr/>
          <p:nvPr/>
        </p:nvSpPr>
        <p:spPr>
          <a:xfrm>
            <a:off x="4441825"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4" name="Minus 213"/>
          <p:cNvSpPr/>
          <p:nvPr/>
        </p:nvSpPr>
        <p:spPr>
          <a:xfrm>
            <a:off x="4910138" y="5037559"/>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5" name="Minus 214"/>
          <p:cNvSpPr/>
          <p:nvPr/>
        </p:nvSpPr>
        <p:spPr>
          <a:xfrm>
            <a:off x="5349875" y="5037559"/>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6" name="Minus 215"/>
          <p:cNvSpPr/>
          <p:nvPr/>
        </p:nvSpPr>
        <p:spPr>
          <a:xfrm>
            <a:off x="5783263" y="5037559"/>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7" name="Minus 216"/>
          <p:cNvSpPr/>
          <p:nvPr/>
        </p:nvSpPr>
        <p:spPr>
          <a:xfrm>
            <a:off x="6249988" y="5037559"/>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8" name="Minus 217"/>
          <p:cNvSpPr/>
          <p:nvPr/>
        </p:nvSpPr>
        <p:spPr>
          <a:xfrm>
            <a:off x="6683375"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19" name="Minus 218"/>
          <p:cNvSpPr/>
          <p:nvPr/>
        </p:nvSpPr>
        <p:spPr>
          <a:xfrm>
            <a:off x="7115175" y="5037559"/>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0" name="Minus 219"/>
          <p:cNvSpPr/>
          <p:nvPr/>
        </p:nvSpPr>
        <p:spPr>
          <a:xfrm>
            <a:off x="7583488" y="5037559"/>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1" name="Minus 220"/>
          <p:cNvSpPr/>
          <p:nvPr/>
        </p:nvSpPr>
        <p:spPr>
          <a:xfrm>
            <a:off x="7991475" y="5039147"/>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2" name="Minus 221"/>
          <p:cNvSpPr/>
          <p:nvPr/>
        </p:nvSpPr>
        <p:spPr>
          <a:xfrm>
            <a:off x="8423275" y="5039147"/>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3" name="Minus 222"/>
          <p:cNvSpPr/>
          <p:nvPr/>
        </p:nvSpPr>
        <p:spPr>
          <a:xfrm>
            <a:off x="8890000" y="5039147"/>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4" name="Minus 223"/>
          <p:cNvSpPr/>
          <p:nvPr/>
        </p:nvSpPr>
        <p:spPr>
          <a:xfrm>
            <a:off x="3121025" y="5032797"/>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5" name="Minus 224"/>
          <p:cNvSpPr/>
          <p:nvPr/>
        </p:nvSpPr>
        <p:spPr>
          <a:xfrm>
            <a:off x="-69850" y="3166938"/>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6" name="Minus 225"/>
          <p:cNvSpPr/>
          <p:nvPr/>
        </p:nvSpPr>
        <p:spPr>
          <a:xfrm>
            <a:off x="361950" y="3165351"/>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7" name="Minus 226"/>
          <p:cNvSpPr/>
          <p:nvPr/>
        </p:nvSpPr>
        <p:spPr>
          <a:xfrm>
            <a:off x="830263" y="3165351"/>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8" name="Minus 227"/>
          <p:cNvSpPr/>
          <p:nvPr/>
        </p:nvSpPr>
        <p:spPr>
          <a:xfrm>
            <a:off x="1263650" y="3165351"/>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29" name="Minus 228"/>
          <p:cNvSpPr/>
          <p:nvPr/>
        </p:nvSpPr>
        <p:spPr>
          <a:xfrm>
            <a:off x="1695450" y="3165351"/>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0" name="Minus 229"/>
          <p:cNvSpPr/>
          <p:nvPr/>
        </p:nvSpPr>
        <p:spPr>
          <a:xfrm>
            <a:off x="2162175" y="3165351"/>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1" name="Minus 230"/>
          <p:cNvSpPr/>
          <p:nvPr/>
        </p:nvSpPr>
        <p:spPr>
          <a:xfrm>
            <a:off x="2633663" y="3165351"/>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2" name="Minus 231"/>
          <p:cNvSpPr/>
          <p:nvPr/>
        </p:nvSpPr>
        <p:spPr>
          <a:xfrm>
            <a:off x="3065463" y="3165351"/>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3" name="Minus 232"/>
          <p:cNvSpPr/>
          <p:nvPr/>
        </p:nvSpPr>
        <p:spPr>
          <a:xfrm>
            <a:off x="3532188" y="3165351"/>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4" name="Minus 233"/>
          <p:cNvSpPr/>
          <p:nvPr/>
        </p:nvSpPr>
        <p:spPr>
          <a:xfrm>
            <a:off x="3965575" y="3165351"/>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5" name="Minus 234"/>
          <p:cNvSpPr/>
          <p:nvPr/>
        </p:nvSpPr>
        <p:spPr>
          <a:xfrm>
            <a:off x="4397375" y="3165351"/>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6" name="Minus 235"/>
          <p:cNvSpPr/>
          <p:nvPr/>
        </p:nvSpPr>
        <p:spPr>
          <a:xfrm>
            <a:off x="4865688" y="3165351"/>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7" name="Minus 236"/>
          <p:cNvSpPr/>
          <p:nvPr/>
        </p:nvSpPr>
        <p:spPr>
          <a:xfrm>
            <a:off x="5307013" y="3165351"/>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8" name="Minus 237"/>
          <p:cNvSpPr/>
          <p:nvPr/>
        </p:nvSpPr>
        <p:spPr>
          <a:xfrm>
            <a:off x="5738813" y="3165351"/>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39" name="Minus 238"/>
          <p:cNvSpPr/>
          <p:nvPr/>
        </p:nvSpPr>
        <p:spPr>
          <a:xfrm>
            <a:off x="6205538" y="3165351"/>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0" name="Minus 239"/>
          <p:cNvSpPr/>
          <p:nvPr/>
        </p:nvSpPr>
        <p:spPr>
          <a:xfrm>
            <a:off x="6638925" y="3165351"/>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1" name="Minus 240"/>
          <p:cNvSpPr/>
          <p:nvPr/>
        </p:nvSpPr>
        <p:spPr>
          <a:xfrm>
            <a:off x="7070725" y="3165351"/>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2" name="Minus 241"/>
          <p:cNvSpPr/>
          <p:nvPr/>
        </p:nvSpPr>
        <p:spPr>
          <a:xfrm>
            <a:off x="7539038" y="3165351"/>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3" name="Minus 242"/>
          <p:cNvSpPr/>
          <p:nvPr/>
        </p:nvSpPr>
        <p:spPr>
          <a:xfrm>
            <a:off x="7947025" y="3166938"/>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4" name="Minus 243"/>
          <p:cNvSpPr/>
          <p:nvPr/>
        </p:nvSpPr>
        <p:spPr>
          <a:xfrm>
            <a:off x="8378825" y="3166938"/>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5" name="Minus 244"/>
          <p:cNvSpPr/>
          <p:nvPr/>
        </p:nvSpPr>
        <p:spPr>
          <a:xfrm>
            <a:off x="8847138" y="3166938"/>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6" name="Minus 245"/>
          <p:cNvSpPr/>
          <p:nvPr/>
        </p:nvSpPr>
        <p:spPr>
          <a:xfrm>
            <a:off x="-60325"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7" name="Minus 246"/>
          <p:cNvSpPr/>
          <p:nvPr/>
        </p:nvSpPr>
        <p:spPr>
          <a:xfrm>
            <a:off x="371475"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8" name="Minus 247"/>
          <p:cNvSpPr/>
          <p:nvPr/>
        </p:nvSpPr>
        <p:spPr>
          <a:xfrm>
            <a:off x="838200" y="4125913"/>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49" name="Minus 248"/>
          <p:cNvSpPr/>
          <p:nvPr/>
        </p:nvSpPr>
        <p:spPr>
          <a:xfrm>
            <a:off x="1271588" y="4125913"/>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0" name="Minus 249"/>
          <p:cNvSpPr/>
          <p:nvPr/>
        </p:nvSpPr>
        <p:spPr>
          <a:xfrm>
            <a:off x="1703388" y="4125913"/>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1" name="Minus 250"/>
          <p:cNvSpPr/>
          <p:nvPr/>
        </p:nvSpPr>
        <p:spPr>
          <a:xfrm>
            <a:off x="217170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2" name="Minus 251"/>
          <p:cNvSpPr/>
          <p:nvPr/>
        </p:nvSpPr>
        <p:spPr>
          <a:xfrm>
            <a:off x="264160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3" name="Minus 252"/>
          <p:cNvSpPr/>
          <p:nvPr/>
        </p:nvSpPr>
        <p:spPr>
          <a:xfrm>
            <a:off x="307340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4" name="Minus 253"/>
          <p:cNvSpPr/>
          <p:nvPr/>
        </p:nvSpPr>
        <p:spPr>
          <a:xfrm>
            <a:off x="3541713" y="4125913"/>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5" name="Minus 254"/>
          <p:cNvSpPr/>
          <p:nvPr/>
        </p:nvSpPr>
        <p:spPr>
          <a:xfrm>
            <a:off x="397510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6" name="Minus 255"/>
          <p:cNvSpPr/>
          <p:nvPr/>
        </p:nvSpPr>
        <p:spPr>
          <a:xfrm>
            <a:off x="440690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7" name="Minus 256"/>
          <p:cNvSpPr/>
          <p:nvPr/>
        </p:nvSpPr>
        <p:spPr>
          <a:xfrm>
            <a:off x="4873625"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8" name="Minus 257"/>
          <p:cNvSpPr/>
          <p:nvPr/>
        </p:nvSpPr>
        <p:spPr>
          <a:xfrm>
            <a:off x="531495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59" name="Minus 258"/>
          <p:cNvSpPr/>
          <p:nvPr/>
        </p:nvSpPr>
        <p:spPr>
          <a:xfrm>
            <a:off x="574675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0" name="Minus 259"/>
          <p:cNvSpPr/>
          <p:nvPr/>
        </p:nvSpPr>
        <p:spPr>
          <a:xfrm>
            <a:off x="6215063" y="4125913"/>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1" name="Minus 260"/>
          <p:cNvSpPr/>
          <p:nvPr/>
        </p:nvSpPr>
        <p:spPr>
          <a:xfrm>
            <a:off x="664845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2" name="Minus 261"/>
          <p:cNvSpPr/>
          <p:nvPr/>
        </p:nvSpPr>
        <p:spPr>
          <a:xfrm>
            <a:off x="7080250"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3" name="Minus 262"/>
          <p:cNvSpPr/>
          <p:nvPr/>
        </p:nvSpPr>
        <p:spPr>
          <a:xfrm>
            <a:off x="7546975" y="4125913"/>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4" name="Minus 263"/>
          <p:cNvSpPr/>
          <p:nvPr/>
        </p:nvSpPr>
        <p:spPr>
          <a:xfrm>
            <a:off x="7954963" y="4127500"/>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5" name="Minus 264"/>
          <p:cNvSpPr/>
          <p:nvPr/>
        </p:nvSpPr>
        <p:spPr>
          <a:xfrm>
            <a:off x="8388350" y="412750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6" name="Minus 265"/>
          <p:cNvSpPr/>
          <p:nvPr/>
        </p:nvSpPr>
        <p:spPr>
          <a:xfrm>
            <a:off x="8855075" y="4127500"/>
            <a:ext cx="395288"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7" name="Minus 266"/>
          <p:cNvSpPr/>
          <p:nvPr/>
        </p:nvSpPr>
        <p:spPr>
          <a:xfrm>
            <a:off x="-68263"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8" name="Minus 267"/>
          <p:cNvSpPr/>
          <p:nvPr/>
        </p:nvSpPr>
        <p:spPr>
          <a:xfrm>
            <a:off x="363538" y="1941215"/>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69" name="Minus 268"/>
          <p:cNvSpPr/>
          <p:nvPr/>
        </p:nvSpPr>
        <p:spPr>
          <a:xfrm>
            <a:off x="831850"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0" name="Minus 269"/>
          <p:cNvSpPr/>
          <p:nvPr/>
        </p:nvSpPr>
        <p:spPr>
          <a:xfrm>
            <a:off x="1263650" y="1941215"/>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1" name="Minus 270"/>
          <p:cNvSpPr/>
          <p:nvPr/>
        </p:nvSpPr>
        <p:spPr>
          <a:xfrm>
            <a:off x="1697038" y="1941215"/>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2" name="Minus 271"/>
          <p:cNvSpPr/>
          <p:nvPr/>
        </p:nvSpPr>
        <p:spPr>
          <a:xfrm>
            <a:off x="2163763" y="1941215"/>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3" name="Minus 272"/>
          <p:cNvSpPr/>
          <p:nvPr/>
        </p:nvSpPr>
        <p:spPr>
          <a:xfrm>
            <a:off x="2633663" y="1941215"/>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4" name="Minus 273"/>
          <p:cNvSpPr/>
          <p:nvPr/>
        </p:nvSpPr>
        <p:spPr>
          <a:xfrm>
            <a:off x="3067050"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5" name="Minus 274"/>
          <p:cNvSpPr/>
          <p:nvPr/>
        </p:nvSpPr>
        <p:spPr>
          <a:xfrm>
            <a:off x="3533775"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6" name="Minus 275"/>
          <p:cNvSpPr/>
          <p:nvPr/>
        </p:nvSpPr>
        <p:spPr>
          <a:xfrm>
            <a:off x="3967163" y="1941215"/>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7" name="Minus 276"/>
          <p:cNvSpPr/>
          <p:nvPr/>
        </p:nvSpPr>
        <p:spPr>
          <a:xfrm>
            <a:off x="4398963" y="1941215"/>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8" name="Minus 277"/>
          <p:cNvSpPr/>
          <p:nvPr/>
        </p:nvSpPr>
        <p:spPr>
          <a:xfrm>
            <a:off x="4867275"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79" name="Minus 278"/>
          <p:cNvSpPr/>
          <p:nvPr/>
        </p:nvSpPr>
        <p:spPr>
          <a:xfrm>
            <a:off x="5307013" y="1941215"/>
            <a:ext cx="396875"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0" name="Minus 279"/>
          <p:cNvSpPr/>
          <p:nvPr/>
        </p:nvSpPr>
        <p:spPr>
          <a:xfrm>
            <a:off x="5740400"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1" name="Minus 280"/>
          <p:cNvSpPr/>
          <p:nvPr/>
        </p:nvSpPr>
        <p:spPr>
          <a:xfrm>
            <a:off x="6207125"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2" name="Minus 281"/>
          <p:cNvSpPr/>
          <p:nvPr/>
        </p:nvSpPr>
        <p:spPr>
          <a:xfrm>
            <a:off x="6640513" y="1941215"/>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3" name="Minus 282"/>
          <p:cNvSpPr/>
          <p:nvPr/>
        </p:nvSpPr>
        <p:spPr>
          <a:xfrm>
            <a:off x="7072313" y="1941215"/>
            <a:ext cx="395287"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4" name="Minus 283"/>
          <p:cNvSpPr/>
          <p:nvPr/>
        </p:nvSpPr>
        <p:spPr>
          <a:xfrm>
            <a:off x="7540625" y="1941215"/>
            <a:ext cx="395288" cy="46037"/>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5" name="Minus 284"/>
          <p:cNvSpPr/>
          <p:nvPr/>
        </p:nvSpPr>
        <p:spPr>
          <a:xfrm>
            <a:off x="7948613" y="1942802"/>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6" name="Minus 285"/>
          <p:cNvSpPr/>
          <p:nvPr/>
        </p:nvSpPr>
        <p:spPr>
          <a:xfrm>
            <a:off x="8380413" y="1942802"/>
            <a:ext cx="395287"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7" name="Minus 286"/>
          <p:cNvSpPr/>
          <p:nvPr/>
        </p:nvSpPr>
        <p:spPr>
          <a:xfrm>
            <a:off x="8847138" y="1942802"/>
            <a:ext cx="396875" cy="46038"/>
          </a:xfrm>
          <a:prstGeom prst="mathMinus">
            <a:avLst/>
          </a:prstGeom>
          <a:solidFill>
            <a:srgbClr val="4F81BD"/>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en-GB" sz="1800" b="0" kern="0">
              <a:solidFill>
                <a:sysClr val="window" lastClr="FFFFFF"/>
              </a:solidFill>
              <a:latin typeface="Franklin Gothic Book"/>
            </a:endParaRPr>
          </a:p>
        </p:txBody>
      </p:sp>
      <p:sp>
        <p:nvSpPr>
          <p:cNvPr id="288" name="Rectangle 287"/>
          <p:cNvSpPr/>
          <p:nvPr/>
        </p:nvSpPr>
        <p:spPr>
          <a:xfrm>
            <a:off x="6437314" y="1192237"/>
            <a:ext cx="1404936" cy="3840559"/>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25400" cap="flat" cmpd="sng" algn="ctr">
            <a:solidFill>
              <a:srgbClr val="EEECE1">
                <a:lumMod val="50000"/>
              </a:srgbClr>
            </a:solidFill>
            <a:prstDash val="solid"/>
          </a:ln>
          <a:effectLst/>
        </p:spPr>
        <p:txBody>
          <a:bodyPr anchor="ctr"/>
          <a:lstStyle/>
          <a:p>
            <a:pPr algn="ctr" fontAlgn="auto">
              <a:spcBef>
                <a:spcPts val="0"/>
              </a:spcBef>
              <a:spcAft>
                <a:spcPts val="0"/>
              </a:spcAft>
            </a:pPr>
            <a:endParaRPr lang="en-GB" sz="1400" b="0" kern="0" dirty="0" smtClean="0">
              <a:solidFill>
                <a:sysClr val="windowText" lastClr="000000"/>
              </a:solidFill>
              <a:latin typeface="Franklin Gothic Book"/>
            </a:endParaRPr>
          </a:p>
          <a:p>
            <a:pPr algn="ctr" fontAlgn="auto">
              <a:spcBef>
                <a:spcPts val="0"/>
              </a:spcBef>
              <a:spcAft>
                <a:spcPts val="0"/>
              </a:spcAft>
            </a:pPr>
            <a:r>
              <a:rPr lang="en-GB" sz="1400" b="0" kern="0" dirty="0" smtClean="0">
                <a:solidFill>
                  <a:sysClr val="windowText" lastClr="000000"/>
                </a:solidFill>
                <a:latin typeface="Franklin Gothic Book"/>
              </a:rPr>
              <a:t>Report</a:t>
            </a:r>
          </a:p>
          <a:p>
            <a:pPr algn="ctr" fontAlgn="auto">
              <a:spcBef>
                <a:spcPts val="0"/>
              </a:spcBef>
              <a:spcAft>
                <a:spcPts val="0"/>
              </a:spcAft>
            </a:pPr>
            <a:r>
              <a:rPr lang="en-GB" sz="1400" b="0" kern="0" dirty="0" smtClean="0">
                <a:solidFill>
                  <a:sysClr val="windowText" lastClr="000000"/>
                </a:solidFill>
                <a:latin typeface="Franklin Gothic Book"/>
              </a:rPr>
              <a:t> </a:t>
            </a:r>
            <a:r>
              <a:rPr lang="en-GB" sz="1400" b="0" kern="0" dirty="0">
                <a:solidFill>
                  <a:sysClr val="windowText" lastClr="000000"/>
                </a:solidFill>
                <a:latin typeface="Franklin Gothic Book"/>
              </a:rPr>
              <a:t>to the ECP </a:t>
            </a:r>
            <a:r>
              <a:rPr lang="en-GB" sz="1400" b="0" kern="0" dirty="0" smtClean="0">
                <a:solidFill>
                  <a:sysClr val="windowText" lastClr="000000"/>
                </a:solidFill>
                <a:latin typeface="Franklin Gothic Book"/>
              </a:rPr>
              <a:t>Steering </a:t>
            </a:r>
            <a:r>
              <a:rPr lang="en-GB" sz="1400" b="0" kern="0" dirty="0">
                <a:solidFill>
                  <a:sysClr val="windowText" lastClr="000000"/>
                </a:solidFill>
                <a:latin typeface="Franklin Gothic Book"/>
              </a:rPr>
              <a:t>B</a:t>
            </a:r>
            <a:r>
              <a:rPr lang="en-GB" sz="1400" b="0" kern="0" dirty="0" smtClean="0">
                <a:solidFill>
                  <a:sysClr val="windowText" lastClr="000000"/>
                </a:solidFill>
                <a:latin typeface="Franklin Gothic Book"/>
              </a:rPr>
              <a:t>oard</a:t>
            </a:r>
            <a:endParaRPr lang="en-GB" sz="1400" b="0" kern="0" dirty="0">
              <a:solidFill>
                <a:sysClr val="windowText" lastClr="000000"/>
              </a:solidFill>
              <a:latin typeface="Franklin Gothic Book"/>
            </a:endParaRPr>
          </a:p>
        </p:txBody>
      </p:sp>
      <p:sp>
        <p:nvSpPr>
          <p:cNvPr id="289" name="Rectangle 288"/>
          <p:cNvSpPr/>
          <p:nvPr/>
        </p:nvSpPr>
        <p:spPr>
          <a:xfrm>
            <a:off x="2954338" y="2060575"/>
            <a:ext cx="1882775" cy="504825"/>
          </a:xfrm>
          <a:prstGeom prst="rect">
            <a:avLst/>
          </a:prstGeom>
          <a:solidFill>
            <a:schemeClr val="accent4">
              <a:lumMod val="40000"/>
              <a:lumOff val="60000"/>
            </a:scheme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400" b="0" kern="0" dirty="0">
                <a:solidFill>
                  <a:sysClr val="windowText" lastClr="000000"/>
                </a:solidFill>
                <a:latin typeface="Franklin Gothic Book"/>
              </a:rPr>
              <a:t>DG JUST </a:t>
            </a:r>
            <a:r>
              <a:rPr lang="en-GB" sz="1400" b="0" kern="0" dirty="0" smtClean="0">
                <a:solidFill>
                  <a:sysClr val="windowText" lastClr="000000"/>
                </a:solidFill>
                <a:latin typeface="Franklin Gothic Book"/>
              </a:rPr>
              <a:t>experts </a:t>
            </a:r>
            <a:r>
              <a:rPr lang="en-GB" sz="1400" b="0" kern="0" dirty="0">
                <a:solidFill>
                  <a:sysClr val="windowText" lastClr="000000"/>
                </a:solidFill>
                <a:latin typeface="Franklin Gothic Book"/>
              </a:rPr>
              <a:t>group</a:t>
            </a:r>
          </a:p>
        </p:txBody>
      </p:sp>
      <p:sp>
        <p:nvSpPr>
          <p:cNvPr id="290" name="Rectangle 289"/>
          <p:cNvSpPr/>
          <p:nvPr/>
        </p:nvSpPr>
        <p:spPr>
          <a:xfrm>
            <a:off x="3927772" y="2582863"/>
            <a:ext cx="1220291" cy="1120775"/>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400" b="0" kern="0" dirty="0" smtClean="0">
                <a:solidFill>
                  <a:sysClr val="windowText" lastClr="000000"/>
                </a:solidFill>
                <a:latin typeface="Franklin Gothic Book"/>
              </a:rPr>
              <a:t>SIG </a:t>
            </a:r>
            <a:endParaRPr lang="en-GB" sz="1400" b="0" kern="0" dirty="0">
              <a:solidFill>
                <a:sysClr val="windowText" lastClr="000000"/>
              </a:solidFill>
              <a:latin typeface="Franklin Gothic Book"/>
            </a:endParaRPr>
          </a:p>
          <a:p>
            <a:pPr algn="ctr" fontAlgn="auto">
              <a:spcBef>
                <a:spcPts val="0"/>
              </a:spcBef>
              <a:spcAft>
                <a:spcPts val="0"/>
              </a:spcAft>
              <a:defRPr/>
            </a:pPr>
            <a:r>
              <a:rPr lang="en-GB" sz="1400" b="0" kern="0" dirty="0">
                <a:solidFill>
                  <a:sysClr val="windowText" lastClr="000000"/>
                </a:solidFill>
                <a:latin typeface="Franklin Gothic Book"/>
              </a:rPr>
              <a:t>Plenary</a:t>
            </a:r>
          </a:p>
        </p:txBody>
      </p:sp>
      <p:sp>
        <p:nvSpPr>
          <p:cNvPr id="291" name="Rectangle 290"/>
          <p:cNvSpPr/>
          <p:nvPr/>
        </p:nvSpPr>
        <p:spPr>
          <a:xfrm>
            <a:off x="5936456" y="5078833"/>
            <a:ext cx="1097757" cy="703635"/>
          </a:xfrm>
          <a:prstGeom prst="rect">
            <a:avLst/>
          </a:prstGeom>
          <a:solidFill>
            <a:srgbClr val="21FF26"/>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400" b="0" kern="0" dirty="0">
                <a:solidFill>
                  <a:sysClr val="windowText" lastClr="000000"/>
                </a:solidFill>
                <a:latin typeface="Franklin Gothic Book"/>
              </a:rPr>
              <a:t>H2020 </a:t>
            </a:r>
            <a:endParaRPr lang="en-GB" sz="1400" b="0" kern="0" dirty="0" smtClean="0">
              <a:solidFill>
                <a:sysClr val="windowText" lastClr="000000"/>
              </a:solidFill>
              <a:latin typeface="Franklin Gothic Book"/>
            </a:endParaRPr>
          </a:p>
          <a:p>
            <a:pPr algn="ctr" fontAlgn="auto">
              <a:spcBef>
                <a:spcPts val="0"/>
              </a:spcBef>
              <a:spcAft>
                <a:spcPts val="0"/>
              </a:spcAft>
              <a:defRPr/>
            </a:pPr>
            <a:r>
              <a:rPr lang="en-GB" sz="1400" b="0" kern="0" dirty="0" smtClean="0">
                <a:solidFill>
                  <a:sysClr val="windowText" lastClr="000000"/>
                </a:solidFill>
                <a:latin typeface="Franklin Gothic Book"/>
              </a:rPr>
              <a:t>call </a:t>
            </a:r>
            <a:r>
              <a:rPr lang="en-GB" sz="1400" b="0" kern="0" dirty="0">
                <a:solidFill>
                  <a:sysClr val="windowText" lastClr="000000"/>
                </a:solidFill>
                <a:latin typeface="Franklin Gothic Book"/>
              </a:rPr>
              <a:t>1</a:t>
            </a:r>
          </a:p>
        </p:txBody>
      </p:sp>
      <p:cxnSp>
        <p:nvCxnSpPr>
          <p:cNvPr id="292" name="Straight Arrow Connector 291"/>
          <p:cNvCxnSpPr/>
          <p:nvPr/>
        </p:nvCxnSpPr>
        <p:spPr>
          <a:xfrm>
            <a:off x="7207250" y="4868863"/>
            <a:ext cx="0" cy="1000125"/>
          </a:xfrm>
          <a:prstGeom prst="straightConnector1">
            <a:avLst/>
          </a:prstGeom>
          <a:noFill/>
          <a:ln w="57150" cap="flat" cmpd="sng" algn="ctr">
            <a:solidFill>
              <a:srgbClr val="FF0000"/>
            </a:solidFill>
            <a:prstDash val="solid"/>
            <a:headEnd type="none" w="lg" len="med"/>
            <a:tailEnd type="triangle" w="lg" len="lg"/>
          </a:ln>
          <a:effectLst/>
        </p:spPr>
      </p:cxnSp>
      <p:cxnSp>
        <p:nvCxnSpPr>
          <p:cNvPr id="293" name="Straight Arrow Connector 292"/>
          <p:cNvCxnSpPr/>
          <p:nvPr/>
        </p:nvCxnSpPr>
        <p:spPr>
          <a:xfrm>
            <a:off x="2483769" y="2876883"/>
            <a:ext cx="1679450" cy="12493"/>
          </a:xfrm>
          <a:prstGeom prst="straightConnector1">
            <a:avLst/>
          </a:prstGeom>
          <a:noFill/>
          <a:ln w="57150" cap="flat" cmpd="sng" algn="ctr">
            <a:solidFill>
              <a:srgbClr val="FF0000"/>
            </a:solidFill>
            <a:prstDash val="solid"/>
            <a:tailEnd type="triangle" w="lg" len="lg"/>
          </a:ln>
          <a:effectLst/>
        </p:spPr>
      </p:cxnSp>
      <p:cxnSp>
        <p:nvCxnSpPr>
          <p:cNvPr id="294" name="Straight Arrow Connector 293"/>
          <p:cNvCxnSpPr/>
          <p:nvPr/>
        </p:nvCxnSpPr>
        <p:spPr>
          <a:xfrm flipV="1">
            <a:off x="2459137" y="3068960"/>
            <a:ext cx="1703412" cy="288032"/>
          </a:xfrm>
          <a:prstGeom prst="straightConnector1">
            <a:avLst/>
          </a:prstGeom>
          <a:noFill/>
          <a:ln w="57150" cap="flat" cmpd="sng" algn="ctr">
            <a:solidFill>
              <a:srgbClr val="FF0000"/>
            </a:solidFill>
            <a:prstDash val="solid"/>
            <a:tailEnd type="triangle" w="lg" len="lg"/>
          </a:ln>
          <a:effectLst/>
        </p:spPr>
      </p:cxnSp>
      <p:sp>
        <p:nvSpPr>
          <p:cNvPr id="295" name="Rectangle 294"/>
          <p:cNvSpPr/>
          <p:nvPr/>
        </p:nvSpPr>
        <p:spPr>
          <a:xfrm>
            <a:off x="6731272" y="4148931"/>
            <a:ext cx="1081088" cy="719857"/>
          </a:xfrm>
          <a:prstGeom prst="rect">
            <a:avLst/>
          </a:prstGeom>
          <a:solidFill>
            <a:schemeClr val="accent1">
              <a:lumMod val="40000"/>
              <a:lumOff val="60000"/>
            </a:scheme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400" b="0" kern="0" dirty="0">
                <a:solidFill>
                  <a:prstClr val="black"/>
                </a:solidFill>
                <a:latin typeface="Franklin Gothic Book"/>
              </a:rPr>
              <a:t>Final version of </a:t>
            </a:r>
            <a:r>
              <a:rPr lang="en-GB" sz="1400" b="0" kern="0" dirty="0" err="1" smtClean="0">
                <a:solidFill>
                  <a:prstClr val="black"/>
                </a:solidFill>
                <a:latin typeface="Franklin Gothic Book"/>
              </a:rPr>
              <a:t>CoC</a:t>
            </a:r>
            <a:r>
              <a:rPr lang="en-GB" sz="1400" b="0" kern="0" dirty="0" smtClean="0">
                <a:solidFill>
                  <a:prstClr val="black"/>
                </a:solidFill>
                <a:latin typeface="Franklin Gothic Book"/>
              </a:rPr>
              <a:t> </a:t>
            </a:r>
            <a:endParaRPr lang="en-GB" sz="1400" b="0" kern="0" dirty="0">
              <a:solidFill>
                <a:sysClr val="windowText" lastClr="000000"/>
              </a:solidFill>
              <a:latin typeface="Franklin Gothic Book"/>
            </a:endParaRPr>
          </a:p>
        </p:txBody>
      </p:sp>
      <p:sp>
        <p:nvSpPr>
          <p:cNvPr id="299" name="Rectangle 298"/>
          <p:cNvSpPr/>
          <p:nvPr/>
        </p:nvSpPr>
        <p:spPr>
          <a:xfrm>
            <a:off x="6588125" y="1263775"/>
            <a:ext cx="1224235" cy="677440"/>
          </a:xfrm>
          <a:prstGeom prst="rect">
            <a:avLst/>
          </a:prstGeom>
          <a:solidFill>
            <a:srgbClr val="FFC000"/>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400" b="0" kern="0" dirty="0">
                <a:solidFill>
                  <a:srgbClr val="0D78C9">
                    <a:lumMod val="50000"/>
                  </a:srgbClr>
                </a:solidFill>
                <a:latin typeface="Franklin Gothic Book"/>
              </a:rPr>
              <a:t>Output test</a:t>
            </a:r>
          </a:p>
        </p:txBody>
      </p:sp>
      <p:sp>
        <p:nvSpPr>
          <p:cNvPr id="300" name="Rectangle 299"/>
          <p:cNvSpPr/>
          <p:nvPr/>
        </p:nvSpPr>
        <p:spPr>
          <a:xfrm>
            <a:off x="7875587" y="5085184"/>
            <a:ext cx="1212850" cy="697284"/>
          </a:xfrm>
          <a:prstGeom prst="rect">
            <a:avLst/>
          </a:prstGeom>
          <a:solidFill>
            <a:srgbClr val="21FF26"/>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r>
              <a:rPr lang="en-GB" sz="1400" b="0" kern="0" dirty="0">
                <a:solidFill>
                  <a:sysClr val="windowText" lastClr="000000"/>
                </a:solidFill>
                <a:latin typeface="Franklin Gothic Book"/>
              </a:rPr>
              <a:t>Launch of H2020 call 1 projects</a:t>
            </a:r>
          </a:p>
        </p:txBody>
      </p:sp>
      <p:sp>
        <p:nvSpPr>
          <p:cNvPr id="301" name="Rectangle 300"/>
          <p:cNvSpPr/>
          <p:nvPr/>
        </p:nvSpPr>
        <p:spPr>
          <a:xfrm>
            <a:off x="1733027" y="5050060"/>
            <a:ext cx="966765" cy="709390"/>
          </a:xfrm>
          <a:prstGeom prst="rect">
            <a:avLst/>
          </a:prstGeom>
          <a:solidFill>
            <a:srgbClr val="21FF26"/>
          </a:solidFill>
          <a:ln w="25400" cap="flat" cmpd="sng" algn="ctr">
            <a:solidFill>
              <a:srgbClr val="EEECE1">
                <a:lumMod val="50000"/>
              </a:srgbClr>
            </a:solidFill>
            <a:prstDash val="solid"/>
          </a:ln>
          <a:effectLst/>
        </p:spPr>
        <p:txBody>
          <a:bodyPr anchor="ctr"/>
          <a:lstStyle/>
          <a:p>
            <a:pPr fontAlgn="auto">
              <a:spcBef>
                <a:spcPts val="0"/>
              </a:spcBef>
              <a:spcAft>
                <a:spcPts val="0"/>
              </a:spcAft>
              <a:defRPr/>
            </a:pPr>
            <a:r>
              <a:rPr lang="fr-BE" sz="1400" b="0" kern="0" dirty="0">
                <a:solidFill>
                  <a:srgbClr val="0D78C9">
                    <a:lumMod val="50000"/>
                  </a:srgbClr>
                </a:solidFill>
                <a:latin typeface="Franklin Gothic Book"/>
              </a:rPr>
              <a:t>Research</a:t>
            </a:r>
          </a:p>
          <a:p>
            <a:pPr fontAlgn="auto">
              <a:spcBef>
                <a:spcPts val="0"/>
              </a:spcBef>
              <a:spcAft>
                <a:spcPts val="0"/>
              </a:spcAft>
              <a:defRPr/>
            </a:pPr>
            <a:r>
              <a:rPr lang="fr-BE" sz="1400" b="0" kern="0" dirty="0">
                <a:solidFill>
                  <a:srgbClr val="0D78C9">
                    <a:lumMod val="50000"/>
                  </a:srgbClr>
                </a:solidFill>
                <a:latin typeface="Franklin Gothic Book"/>
              </a:rPr>
              <a:t>Expert Group </a:t>
            </a:r>
            <a:endParaRPr lang="en-GB" sz="1400" b="0" kern="0" dirty="0">
              <a:solidFill>
                <a:srgbClr val="0D78C9">
                  <a:lumMod val="50000"/>
                </a:srgbClr>
              </a:solidFill>
              <a:latin typeface="Franklin Gothic Book"/>
            </a:endParaRPr>
          </a:p>
        </p:txBody>
      </p:sp>
      <p:sp>
        <p:nvSpPr>
          <p:cNvPr id="308" name="TextBox 307"/>
          <p:cNvSpPr txBox="1"/>
          <p:nvPr/>
        </p:nvSpPr>
        <p:spPr>
          <a:xfrm>
            <a:off x="7548959" y="4163641"/>
            <a:ext cx="479425" cy="230832"/>
          </a:xfrm>
          <a:prstGeom prst="rect">
            <a:avLst/>
          </a:prstGeom>
          <a:noFill/>
        </p:spPr>
        <p:txBody>
          <a:bodyPr wrap="square" rtlCol="0">
            <a:spAutoFit/>
          </a:bodyPr>
          <a:lstStyle/>
          <a:p>
            <a:pPr fontAlgn="auto">
              <a:spcBef>
                <a:spcPts val="0"/>
              </a:spcBef>
              <a:spcAft>
                <a:spcPts val="0"/>
              </a:spcAft>
            </a:pPr>
            <a:r>
              <a:rPr lang="fr-BE" sz="900" b="0" dirty="0" smtClean="0">
                <a:solidFill>
                  <a:srgbClr val="101322"/>
                </a:solidFill>
                <a:latin typeface="Franklin Gothic Book"/>
              </a:rPr>
              <a:t>END</a:t>
            </a:r>
            <a:endParaRPr lang="en-GB" sz="900" b="0" dirty="0">
              <a:solidFill>
                <a:srgbClr val="101322"/>
              </a:solidFill>
              <a:latin typeface="Franklin Gothic Book"/>
            </a:endParaRPr>
          </a:p>
        </p:txBody>
      </p:sp>
      <p:sp>
        <p:nvSpPr>
          <p:cNvPr id="309" name="Flowchart: Process 308"/>
          <p:cNvSpPr/>
          <p:nvPr/>
        </p:nvSpPr>
        <p:spPr>
          <a:xfrm>
            <a:off x="2700338" y="764704"/>
            <a:ext cx="1079500" cy="360363"/>
          </a:xfrm>
          <a:prstGeom prst="flowChartProcess">
            <a:avLst/>
          </a:prstGeom>
          <a:solidFill>
            <a:sysClr val="window" lastClr="FFFFFF"/>
          </a:solidFill>
          <a:ln w="25400" cap="flat" cmpd="sng" algn="ctr">
            <a:solidFill>
              <a:schemeClr val="bg1">
                <a:lumMod val="75000"/>
              </a:schemeClr>
            </a:solidFill>
            <a:prstDash val="solid"/>
          </a:ln>
          <a:effectLst/>
        </p:spPr>
        <p:txBody>
          <a:bodyPr anchor="ctr"/>
          <a:lstStyle/>
          <a:p>
            <a:pPr algn="ctr" fontAlgn="auto">
              <a:spcBef>
                <a:spcPts val="0"/>
              </a:spcBef>
              <a:spcAft>
                <a:spcPts val="0"/>
              </a:spcAft>
              <a:defRPr/>
            </a:pPr>
            <a:r>
              <a:rPr lang="en-GB" sz="1800" b="0" kern="0" dirty="0">
                <a:solidFill>
                  <a:srgbClr val="0D78C9">
                    <a:lumMod val="50000"/>
                  </a:srgbClr>
                </a:solidFill>
                <a:latin typeface="Franklin Gothic Book"/>
              </a:rPr>
              <a:t>07/2013</a:t>
            </a:r>
          </a:p>
        </p:txBody>
      </p:sp>
      <p:sp>
        <p:nvSpPr>
          <p:cNvPr id="310" name="Flowchart: Process 309"/>
          <p:cNvSpPr/>
          <p:nvPr/>
        </p:nvSpPr>
        <p:spPr>
          <a:xfrm>
            <a:off x="3995738" y="764704"/>
            <a:ext cx="1081087" cy="360363"/>
          </a:xfrm>
          <a:prstGeom prst="flowChartProcess">
            <a:avLst/>
          </a:prstGeom>
          <a:solidFill>
            <a:sysClr val="window" lastClr="FFFFFF"/>
          </a:solidFill>
          <a:ln w="25400" cap="flat" cmpd="sng" algn="ctr">
            <a:solidFill>
              <a:schemeClr val="bg1">
                <a:lumMod val="75000"/>
              </a:schemeClr>
            </a:solidFill>
            <a:prstDash val="solid"/>
          </a:ln>
          <a:effectLst/>
        </p:spPr>
        <p:txBody>
          <a:bodyPr anchor="ctr"/>
          <a:lstStyle/>
          <a:p>
            <a:pPr algn="ctr" fontAlgn="auto">
              <a:spcBef>
                <a:spcPts val="0"/>
              </a:spcBef>
              <a:spcAft>
                <a:spcPts val="0"/>
              </a:spcAft>
              <a:defRPr/>
            </a:pPr>
            <a:r>
              <a:rPr lang="en-GB" sz="1800" b="0" kern="0" dirty="0">
                <a:solidFill>
                  <a:srgbClr val="0D78C9">
                    <a:lumMod val="50000"/>
                  </a:srgbClr>
                </a:solidFill>
                <a:latin typeface="Franklin Gothic Book"/>
              </a:rPr>
              <a:t>09/2013</a:t>
            </a:r>
          </a:p>
        </p:txBody>
      </p:sp>
      <p:sp>
        <p:nvSpPr>
          <p:cNvPr id="311" name="Flowchart: Process 310"/>
          <p:cNvSpPr/>
          <p:nvPr/>
        </p:nvSpPr>
        <p:spPr>
          <a:xfrm>
            <a:off x="6588125" y="764704"/>
            <a:ext cx="1081088" cy="360363"/>
          </a:xfrm>
          <a:prstGeom prst="flowChartProcess">
            <a:avLst/>
          </a:prstGeom>
          <a:solidFill>
            <a:srgbClr val="92D050"/>
          </a:solidFill>
          <a:ln w="25400" cap="flat" cmpd="sng" algn="ctr">
            <a:solidFill>
              <a:schemeClr val="bg1">
                <a:lumMod val="75000"/>
              </a:schemeClr>
            </a:solidFill>
            <a:prstDash val="solid"/>
          </a:ln>
          <a:effectLst/>
        </p:spPr>
        <p:txBody>
          <a:bodyPr anchor="ctr"/>
          <a:lstStyle/>
          <a:p>
            <a:pPr algn="ctr" fontAlgn="auto">
              <a:spcBef>
                <a:spcPts val="0"/>
              </a:spcBef>
              <a:spcAft>
                <a:spcPts val="0"/>
              </a:spcAft>
              <a:defRPr/>
            </a:pPr>
            <a:r>
              <a:rPr lang="en-GB" sz="1800" b="0" kern="0" dirty="0">
                <a:solidFill>
                  <a:srgbClr val="0D78C9">
                    <a:lumMod val="50000"/>
                  </a:srgbClr>
                </a:solidFill>
                <a:latin typeface="Franklin Gothic Book"/>
              </a:rPr>
              <a:t>04/2014</a:t>
            </a:r>
          </a:p>
        </p:txBody>
      </p:sp>
      <p:sp>
        <p:nvSpPr>
          <p:cNvPr id="312" name="Flowchart: Process 311"/>
          <p:cNvSpPr/>
          <p:nvPr/>
        </p:nvSpPr>
        <p:spPr>
          <a:xfrm>
            <a:off x="7956550" y="764704"/>
            <a:ext cx="1079500" cy="360363"/>
          </a:xfrm>
          <a:prstGeom prst="flowChartProcess">
            <a:avLst/>
          </a:prstGeom>
          <a:solidFill>
            <a:srgbClr val="92D050"/>
          </a:solidFill>
          <a:ln w="25400" cap="flat" cmpd="sng" algn="ctr">
            <a:solidFill>
              <a:schemeClr val="bg1">
                <a:lumMod val="75000"/>
              </a:schemeClr>
            </a:solidFill>
            <a:prstDash val="solid"/>
          </a:ln>
          <a:effectLst/>
        </p:spPr>
        <p:txBody>
          <a:bodyPr anchor="ctr"/>
          <a:lstStyle/>
          <a:p>
            <a:pPr algn="ctr" fontAlgn="auto">
              <a:spcBef>
                <a:spcPts val="0"/>
              </a:spcBef>
              <a:spcAft>
                <a:spcPts val="0"/>
              </a:spcAft>
              <a:defRPr/>
            </a:pPr>
            <a:r>
              <a:rPr lang="en-GB" sz="1800" b="0" kern="0" dirty="0" smtClean="0">
                <a:solidFill>
                  <a:srgbClr val="0D78C9">
                    <a:lumMod val="50000"/>
                  </a:srgbClr>
                </a:solidFill>
                <a:latin typeface="Franklin Gothic Book"/>
              </a:rPr>
              <a:t>11/2014</a:t>
            </a:r>
            <a:endParaRPr lang="en-GB" sz="1800" b="0" kern="0" dirty="0">
              <a:solidFill>
                <a:srgbClr val="0D78C9">
                  <a:lumMod val="50000"/>
                </a:srgbClr>
              </a:solidFill>
              <a:latin typeface="Franklin Gothic Book"/>
            </a:endParaRPr>
          </a:p>
        </p:txBody>
      </p:sp>
      <p:sp>
        <p:nvSpPr>
          <p:cNvPr id="313" name="Flowchart: Process 312"/>
          <p:cNvSpPr/>
          <p:nvPr/>
        </p:nvSpPr>
        <p:spPr>
          <a:xfrm>
            <a:off x="5292725" y="764704"/>
            <a:ext cx="1081088" cy="360363"/>
          </a:xfrm>
          <a:prstGeom prst="flowChartProcess">
            <a:avLst/>
          </a:prstGeom>
          <a:solidFill>
            <a:sysClr val="window" lastClr="FFFFFF"/>
          </a:solidFill>
          <a:ln w="25400" cap="flat" cmpd="sng" algn="ctr">
            <a:solidFill>
              <a:schemeClr val="bg1">
                <a:lumMod val="75000"/>
              </a:schemeClr>
            </a:solidFill>
            <a:prstDash val="solid"/>
          </a:ln>
          <a:effectLst/>
        </p:spPr>
        <p:txBody>
          <a:bodyPr anchor="ctr"/>
          <a:lstStyle/>
          <a:p>
            <a:pPr algn="ctr" fontAlgn="auto">
              <a:spcBef>
                <a:spcPts val="0"/>
              </a:spcBef>
              <a:spcAft>
                <a:spcPts val="0"/>
              </a:spcAft>
              <a:defRPr/>
            </a:pPr>
            <a:r>
              <a:rPr lang="en-GB" sz="1800" b="0" kern="0" dirty="0">
                <a:solidFill>
                  <a:srgbClr val="0D78C9">
                    <a:lumMod val="50000"/>
                  </a:srgbClr>
                </a:solidFill>
                <a:latin typeface="Franklin Gothic Book"/>
              </a:rPr>
              <a:t>10/2013</a:t>
            </a:r>
          </a:p>
        </p:txBody>
      </p:sp>
      <p:sp>
        <p:nvSpPr>
          <p:cNvPr id="316" name="TextBox 315"/>
          <p:cNvSpPr txBox="1"/>
          <p:nvPr/>
        </p:nvSpPr>
        <p:spPr>
          <a:xfrm>
            <a:off x="6116018" y="1228333"/>
            <a:ext cx="479425" cy="230832"/>
          </a:xfrm>
          <a:prstGeom prst="rect">
            <a:avLst/>
          </a:prstGeom>
          <a:noFill/>
        </p:spPr>
        <p:txBody>
          <a:bodyPr wrap="square" rtlCol="0">
            <a:spAutoFit/>
          </a:bodyPr>
          <a:lstStyle/>
          <a:p>
            <a:pPr fontAlgn="auto">
              <a:spcBef>
                <a:spcPts val="0"/>
              </a:spcBef>
              <a:spcAft>
                <a:spcPts val="0"/>
              </a:spcAft>
            </a:pPr>
            <a:r>
              <a:rPr lang="fr-BE" sz="900" dirty="0" smtClean="0">
                <a:solidFill>
                  <a:srgbClr val="101322"/>
                </a:solidFill>
                <a:latin typeface="Franklin Gothic Book"/>
              </a:rPr>
              <a:t>END</a:t>
            </a:r>
            <a:endParaRPr lang="en-GB" sz="900" dirty="0">
              <a:solidFill>
                <a:srgbClr val="101322"/>
              </a:solidFill>
              <a:latin typeface="Franklin Gothic Book"/>
            </a:endParaRPr>
          </a:p>
        </p:txBody>
      </p:sp>
      <p:sp>
        <p:nvSpPr>
          <p:cNvPr id="14" name="Oval 13"/>
          <p:cNvSpPr/>
          <p:nvPr/>
        </p:nvSpPr>
        <p:spPr bwMode="black">
          <a:xfrm>
            <a:off x="3611265" y="3568948"/>
            <a:ext cx="347537" cy="292100"/>
          </a:xfrm>
          <a:prstGeom prst="ellipse">
            <a:avLst/>
          </a:prstGeom>
          <a:solidFill>
            <a:schemeClr val="bg1"/>
          </a:solidFill>
          <a:ln w="28575" cap="flat" cmpd="sng" algn="ctr">
            <a:solidFill>
              <a:schemeClr val="tx1"/>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GB" sz="2000" b="0" kern="0" spc="-50" smtClean="0">
              <a:gradFill>
                <a:gsLst>
                  <a:gs pos="1250">
                    <a:srgbClr val="EFEFEF"/>
                  </a:gs>
                  <a:gs pos="10417">
                    <a:srgbClr val="EFEFEF"/>
                  </a:gs>
                </a:gsLst>
                <a:lin ang="5400000" scaled="0"/>
              </a:gradFill>
              <a:latin typeface="Segoe UI"/>
            </a:endParaRPr>
          </a:p>
        </p:txBody>
      </p:sp>
      <p:sp>
        <p:nvSpPr>
          <p:cNvPr id="4" name="TextBox 3"/>
          <p:cNvSpPr txBox="1"/>
          <p:nvPr/>
        </p:nvSpPr>
        <p:spPr>
          <a:xfrm>
            <a:off x="3563888" y="3594609"/>
            <a:ext cx="479425" cy="230832"/>
          </a:xfrm>
          <a:prstGeom prst="rect">
            <a:avLst/>
          </a:prstGeom>
          <a:noFill/>
        </p:spPr>
        <p:txBody>
          <a:bodyPr wrap="square" rtlCol="0">
            <a:spAutoFit/>
          </a:bodyPr>
          <a:lstStyle/>
          <a:p>
            <a:pPr fontAlgn="auto">
              <a:spcBef>
                <a:spcPts val="0"/>
              </a:spcBef>
              <a:spcAft>
                <a:spcPts val="0"/>
              </a:spcAft>
            </a:pPr>
            <a:r>
              <a:rPr lang="fr-BE" sz="900" dirty="0" smtClean="0">
                <a:solidFill>
                  <a:srgbClr val="0D78C9">
                    <a:lumMod val="50000"/>
                  </a:srgbClr>
                </a:solidFill>
                <a:latin typeface="Franklin Gothic Book"/>
              </a:rPr>
              <a:t> END</a:t>
            </a:r>
            <a:endParaRPr lang="en-GB" sz="900" dirty="0">
              <a:solidFill>
                <a:srgbClr val="0D78C9">
                  <a:lumMod val="50000"/>
                </a:srgbClr>
              </a:solidFill>
              <a:latin typeface="Franklin Gothic Book"/>
            </a:endParaRPr>
          </a:p>
        </p:txBody>
      </p:sp>
      <p:sp>
        <p:nvSpPr>
          <p:cNvPr id="319" name="Oval 318"/>
          <p:cNvSpPr/>
          <p:nvPr/>
        </p:nvSpPr>
        <p:spPr bwMode="black">
          <a:xfrm>
            <a:off x="2459137" y="5297140"/>
            <a:ext cx="347537" cy="292100"/>
          </a:xfrm>
          <a:prstGeom prst="ellipse">
            <a:avLst/>
          </a:prstGeom>
          <a:solidFill>
            <a:schemeClr val="bg1"/>
          </a:solidFill>
          <a:ln w="28575" cap="flat" cmpd="sng" algn="ctr">
            <a:solidFill>
              <a:schemeClr val="tx1"/>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GB" sz="2000" b="0" kern="0" spc="-50" smtClean="0">
              <a:gradFill>
                <a:gsLst>
                  <a:gs pos="1250">
                    <a:srgbClr val="EFEFEF"/>
                  </a:gs>
                  <a:gs pos="10417">
                    <a:srgbClr val="EFEFEF"/>
                  </a:gs>
                </a:gsLst>
                <a:lin ang="5400000" scaled="0"/>
              </a:gradFill>
              <a:latin typeface="Segoe UI"/>
            </a:endParaRPr>
          </a:p>
        </p:txBody>
      </p:sp>
      <p:sp>
        <p:nvSpPr>
          <p:cNvPr id="320" name="TextBox 319"/>
          <p:cNvSpPr txBox="1"/>
          <p:nvPr/>
        </p:nvSpPr>
        <p:spPr>
          <a:xfrm>
            <a:off x="2411760" y="5322801"/>
            <a:ext cx="479425" cy="230832"/>
          </a:xfrm>
          <a:prstGeom prst="rect">
            <a:avLst/>
          </a:prstGeom>
          <a:noFill/>
        </p:spPr>
        <p:txBody>
          <a:bodyPr wrap="square" rtlCol="0">
            <a:spAutoFit/>
          </a:bodyPr>
          <a:lstStyle/>
          <a:p>
            <a:pPr fontAlgn="auto">
              <a:spcBef>
                <a:spcPts val="0"/>
              </a:spcBef>
              <a:spcAft>
                <a:spcPts val="0"/>
              </a:spcAft>
            </a:pPr>
            <a:r>
              <a:rPr lang="fr-BE" sz="900" dirty="0" smtClean="0">
                <a:solidFill>
                  <a:srgbClr val="0D78C9">
                    <a:lumMod val="50000"/>
                  </a:srgbClr>
                </a:solidFill>
                <a:latin typeface="Franklin Gothic Book"/>
              </a:rPr>
              <a:t> END</a:t>
            </a:r>
            <a:endParaRPr lang="en-GB" sz="900" dirty="0">
              <a:solidFill>
                <a:srgbClr val="0D78C9">
                  <a:lumMod val="50000"/>
                </a:srgbClr>
              </a:solidFill>
              <a:latin typeface="Franklin Gothic Book"/>
            </a:endParaRPr>
          </a:p>
        </p:txBody>
      </p:sp>
      <p:sp>
        <p:nvSpPr>
          <p:cNvPr id="321" name="Oval 320"/>
          <p:cNvSpPr/>
          <p:nvPr/>
        </p:nvSpPr>
        <p:spPr bwMode="black">
          <a:xfrm>
            <a:off x="6156176" y="1196752"/>
            <a:ext cx="347537" cy="292100"/>
          </a:xfrm>
          <a:prstGeom prst="ellipse">
            <a:avLst/>
          </a:prstGeom>
          <a:solidFill>
            <a:schemeClr val="bg1"/>
          </a:solidFill>
          <a:ln w="28575" cap="flat" cmpd="sng" algn="ctr">
            <a:solidFill>
              <a:schemeClr val="tx1"/>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GB" sz="2000" b="0" kern="0" spc="-50" smtClean="0">
              <a:gradFill>
                <a:gsLst>
                  <a:gs pos="1250">
                    <a:srgbClr val="EFEFEF"/>
                  </a:gs>
                  <a:gs pos="10417">
                    <a:srgbClr val="EFEFEF"/>
                  </a:gs>
                </a:gsLst>
                <a:lin ang="5400000" scaled="0"/>
              </a:gradFill>
              <a:latin typeface="Segoe UI"/>
            </a:endParaRPr>
          </a:p>
        </p:txBody>
      </p:sp>
      <p:sp>
        <p:nvSpPr>
          <p:cNvPr id="322" name="TextBox 321"/>
          <p:cNvSpPr txBox="1"/>
          <p:nvPr/>
        </p:nvSpPr>
        <p:spPr>
          <a:xfrm>
            <a:off x="6108799" y="1222413"/>
            <a:ext cx="479425" cy="230832"/>
          </a:xfrm>
          <a:prstGeom prst="rect">
            <a:avLst/>
          </a:prstGeom>
          <a:noFill/>
        </p:spPr>
        <p:txBody>
          <a:bodyPr wrap="square" rtlCol="0">
            <a:spAutoFit/>
          </a:bodyPr>
          <a:lstStyle/>
          <a:p>
            <a:pPr fontAlgn="auto">
              <a:spcBef>
                <a:spcPts val="0"/>
              </a:spcBef>
              <a:spcAft>
                <a:spcPts val="0"/>
              </a:spcAft>
            </a:pPr>
            <a:r>
              <a:rPr lang="fr-BE" sz="900" dirty="0" smtClean="0">
                <a:solidFill>
                  <a:srgbClr val="0D78C9">
                    <a:lumMod val="50000"/>
                  </a:srgbClr>
                </a:solidFill>
                <a:latin typeface="Franklin Gothic Book"/>
              </a:rPr>
              <a:t> END</a:t>
            </a:r>
            <a:endParaRPr lang="en-GB" sz="900" dirty="0">
              <a:solidFill>
                <a:srgbClr val="0D78C9">
                  <a:lumMod val="50000"/>
                </a:srgbClr>
              </a:solidFill>
              <a:latin typeface="Franklin Gothic Book"/>
            </a:endParaRPr>
          </a:p>
        </p:txBody>
      </p:sp>
      <p:sp>
        <p:nvSpPr>
          <p:cNvPr id="323" name="Oval 322"/>
          <p:cNvSpPr/>
          <p:nvPr/>
        </p:nvSpPr>
        <p:spPr bwMode="black">
          <a:xfrm>
            <a:off x="7524328" y="4145012"/>
            <a:ext cx="347537" cy="292100"/>
          </a:xfrm>
          <a:prstGeom prst="ellipse">
            <a:avLst/>
          </a:prstGeom>
          <a:solidFill>
            <a:schemeClr val="bg1"/>
          </a:solidFill>
          <a:ln w="28575" cap="flat" cmpd="sng" algn="ctr">
            <a:solidFill>
              <a:schemeClr val="tx1"/>
            </a:solid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GB" sz="2000" b="0" kern="0" spc="-50" smtClean="0">
              <a:gradFill>
                <a:gsLst>
                  <a:gs pos="1250">
                    <a:srgbClr val="EFEFEF"/>
                  </a:gs>
                  <a:gs pos="10417">
                    <a:srgbClr val="EFEFEF"/>
                  </a:gs>
                </a:gsLst>
                <a:lin ang="5400000" scaled="0"/>
              </a:gradFill>
              <a:latin typeface="Segoe UI"/>
            </a:endParaRPr>
          </a:p>
        </p:txBody>
      </p:sp>
      <p:sp>
        <p:nvSpPr>
          <p:cNvPr id="324" name="TextBox 323"/>
          <p:cNvSpPr txBox="1"/>
          <p:nvPr/>
        </p:nvSpPr>
        <p:spPr>
          <a:xfrm>
            <a:off x="7476951" y="4170673"/>
            <a:ext cx="479425" cy="230832"/>
          </a:xfrm>
          <a:prstGeom prst="rect">
            <a:avLst/>
          </a:prstGeom>
          <a:noFill/>
        </p:spPr>
        <p:txBody>
          <a:bodyPr wrap="square" rtlCol="0">
            <a:spAutoFit/>
          </a:bodyPr>
          <a:lstStyle/>
          <a:p>
            <a:pPr fontAlgn="auto">
              <a:spcBef>
                <a:spcPts val="0"/>
              </a:spcBef>
              <a:spcAft>
                <a:spcPts val="0"/>
              </a:spcAft>
            </a:pPr>
            <a:r>
              <a:rPr lang="fr-BE" sz="900" dirty="0" smtClean="0">
                <a:solidFill>
                  <a:srgbClr val="0D78C9">
                    <a:lumMod val="50000"/>
                  </a:srgbClr>
                </a:solidFill>
                <a:latin typeface="Franklin Gothic Book"/>
              </a:rPr>
              <a:t> END</a:t>
            </a:r>
            <a:endParaRPr lang="en-GB" sz="900" dirty="0">
              <a:solidFill>
                <a:srgbClr val="0D78C9">
                  <a:lumMod val="50000"/>
                </a:srgbClr>
              </a:solidFill>
              <a:latin typeface="Franklin Gothic Book"/>
            </a:endParaRPr>
          </a:p>
        </p:txBody>
      </p:sp>
    </p:spTree>
    <p:extLst>
      <p:ext uri="{BB962C8B-B14F-4D97-AF65-F5344CB8AC3E}">
        <p14:creationId xmlns:p14="http://schemas.microsoft.com/office/powerpoint/2010/main" val="236232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8"/>
            <a:ext cx="8229600" cy="936625"/>
          </a:xfrm>
        </p:spPr>
        <p:txBody>
          <a:bodyPr/>
          <a:lstStyle/>
          <a:p>
            <a:r>
              <a:rPr lang="en-GB" dirty="0" smtClean="0"/>
              <a:t>Important forthcoming meetings</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29</a:t>
            </a:fld>
            <a:endParaRPr lang="en-GB"/>
          </a:p>
        </p:txBody>
      </p:sp>
      <p:sp>
        <p:nvSpPr>
          <p:cNvPr id="4" name="Content Placeholder 3"/>
          <p:cNvSpPr>
            <a:spLocks noGrp="1"/>
          </p:cNvSpPr>
          <p:nvPr>
            <p:ph idx="1"/>
          </p:nvPr>
        </p:nvSpPr>
        <p:spPr>
          <a:xfrm>
            <a:off x="457200" y="2276872"/>
            <a:ext cx="8229600" cy="3960440"/>
          </a:xfrm>
        </p:spPr>
        <p:txBody>
          <a:bodyPr/>
          <a:lstStyle/>
          <a:p>
            <a:r>
              <a:rPr lang="en-GB" sz="1600" dirty="0" smtClean="0"/>
              <a:t>14 Oct: Select Industry Group (SIG) Plenary</a:t>
            </a:r>
          </a:p>
          <a:p>
            <a:endParaRPr lang="en-GB" sz="1600" dirty="0"/>
          </a:p>
          <a:p>
            <a:r>
              <a:rPr lang="en-GB" sz="1600" dirty="0" smtClean="0"/>
              <a:t>14 </a:t>
            </a:r>
            <a:r>
              <a:rPr lang="en-GB" sz="1600" dirty="0"/>
              <a:t>Nov: Launch of pre-commercial procurement project C4E </a:t>
            </a:r>
            <a:r>
              <a:rPr lang="en-GB" sz="1600" dirty="0" smtClean="0"/>
              <a:t>in </a:t>
            </a:r>
            <a:r>
              <a:rPr lang="en-GB" sz="1600" dirty="0"/>
              <a:t>Berlin</a:t>
            </a:r>
          </a:p>
          <a:p>
            <a:pPr marL="400050" lvl="1" indent="0">
              <a:buNone/>
            </a:pPr>
            <a:r>
              <a:rPr lang="en-GB" sz="1600" u="sng" dirty="0" smtClean="0">
                <a:hlinkClick r:id="rId2"/>
              </a:rPr>
              <a:t>http</a:t>
            </a:r>
            <a:r>
              <a:rPr lang="en-GB" sz="1600" u="sng" dirty="0">
                <a:hlinkClick r:id="rId2"/>
              </a:rPr>
              <a:t>://ec.europa.eu/digital-agenda/en/news/cloud-europe-gears-future</a:t>
            </a:r>
            <a:endParaRPr lang="en-GB" sz="1600" dirty="0"/>
          </a:p>
          <a:p>
            <a:endParaRPr lang="en-GB" sz="1600" dirty="0"/>
          </a:p>
          <a:p>
            <a:r>
              <a:rPr lang="en-GB" sz="1600" dirty="0"/>
              <a:t>14-15 Nov: ECP </a:t>
            </a:r>
            <a:r>
              <a:rPr lang="en-GB" sz="1600" dirty="0" smtClean="0"/>
              <a:t>Steering Board </a:t>
            </a:r>
            <a:r>
              <a:rPr lang="en-GB" sz="1600" dirty="0"/>
              <a:t>meeting </a:t>
            </a:r>
            <a:r>
              <a:rPr lang="en-GB" sz="1600" dirty="0" smtClean="0"/>
              <a:t>in </a:t>
            </a:r>
            <a:r>
              <a:rPr lang="en-GB" sz="1600" dirty="0"/>
              <a:t>Berlin</a:t>
            </a:r>
          </a:p>
          <a:p>
            <a:r>
              <a:rPr lang="en-GB" sz="1600" dirty="0" smtClean="0"/>
              <a:t>ECP info at  </a:t>
            </a:r>
            <a:r>
              <a:rPr lang="en-GB" sz="1600" u="sng" dirty="0">
                <a:hlinkClick r:id="rId3"/>
              </a:rPr>
              <a:t>https://</a:t>
            </a:r>
            <a:r>
              <a:rPr lang="en-GB" sz="1600" u="sng" dirty="0" smtClean="0">
                <a:hlinkClick r:id="rId3"/>
              </a:rPr>
              <a:t>ec.europa.eu/digital-agenda/node/609</a:t>
            </a:r>
            <a:endParaRPr lang="en-GB" sz="1600" dirty="0"/>
          </a:p>
          <a:p>
            <a:r>
              <a:rPr lang="en-GB" sz="1600" dirty="0"/>
              <a:t> </a:t>
            </a:r>
          </a:p>
          <a:p>
            <a:r>
              <a:rPr lang="en-GB" sz="1600" dirty="0" smtClean="0"/>
              <a:t>4 Dec: ETSI </a:t>
            </a:r>
            <a:r>
              <a:rPr lang="en-GB" sz="1600" dirty="0"/>
              <a:t>Cloud Standards </a:t>
            </a:r>
            <a:r>
              <a:rPr lang="en-GB" sz="1600" dirty="0" smtClean="0"/>
              <a:t>Coordination, Final Meeting in Brussels</a:t>
            </a:r>
            <a:r>
              <a:rPr lang="en-GB" sz="1600" dirty="0"/>
              <a:t>  </a:t>
            </a:r>
            <a:endParaRPr lang="en-GB" sz="1600" dirty="0" smtClean="0"/>
          </a:p>
          <a:p>
            <a:endParaRPr lang="en-GB" sz="1600" dirty="0"/>
          </a:p>
          <a:p>
            <a:r>
              <a:rPr lang="en-GB" sz="1600" dirty="0" smtClean="0"/>
              <a:t>Info </a:t>
            </a:r>
            <a:r>
              <a:rPr lang="en-GB" sz="1600" dirty="0"/>
              <a:t>on </a:t>
            </a:r>
            <a:r>
              <a:rPr lang="en-GB" sz="1600" dirty="0" smtClean="0"/>
              <a:t>SIG </a:t>
            </a:r>
            <a:r>
              <a:rPr lang="en-GB" sz="1600" dirty="0"/>
              <a:t>and ETSI: </a:t>
            </a:r>
            <a:endParaRPr lang="en-GB" sz="1600" dirty="0" smtClean="0"/>
          </a:p>
          <a:p>
            <a:r>
              <a:rPr lang="en-GB" sz="1600" u="sng" dirty="0" smtClean="0">
                <a:hlinkClick r:id="rId4"/>
              </a:rPr>
              <a:t>https</a:t>
            </a:r>
            <a:r>
              <a:rPr lang="en-GB" sz="1600" u="sng" dirty="0">
                <a:hlinkClick r:id="rId4"/>
              </a:rPr>
              <a:t>://ec.europa.eu/digital-agenda/en/cloud-computing-strategy-working-groups</a:t>
            </a:r>
            <a:endParaRPr lang="en-GB" sz="1600" dirty="0"/>
          </a:p>
          <a:p>
            <a:endParaRPr lang="en-GB" sz="1200" dirty="0"/>
          </a:p>
        </p:txBody>
      </p:sp>
    </p:spTree>
    <p:extLst>
      <p:ext uri="{BB962C8B-B14F-4D97-AF65-F5344CB8AC3E}">
        <p14:creationId xmlns:p14="http://schemas.microsoft.com/office/powerpoint/2010/main" val="3280999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223"/>
            <a:ext cx="8229600" cy="720601"/>
          </a:xfrm>
        </p:spPr>
        <p:txBody>
          <a:bodyPr/>
          <a:lstStyle/>
          <a:p>
            <a:r>
              <a:rPr lang="pt-PT" dirty="0" err="1" smtClean="0"/>
              <a:t>Expected</a:t>
            </a:r>
            <a:r>
              <a:rPr lang="pt-PT" dirty="0" smtClean="0"/>
              <a:t> </a:t>
            </a:r>
            <a:r>
              <a:rPr lang="pt-PT" dirty="0" err="1" smtClean="0"/>
              <a:t>benefits</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3</a:t>
            </a:fld>
            <a:endParaRPr lang="en-GB"/>
          </a:p>
        </p:txBody>
      </p:sp>
      <p:sp>
        <p:nvSpPr>
          <p:cNvPr id="4" name="Content Placeholder 3"/>
          <p:cNvSpPr>
            <a:spLocks noGrp="1"/>
          </p:cNvSpPr>
          <p:nvPr>
            <p:ph idx="1"/>
          </p:nvPr>
        </p:nvSpPr>
        <p:spPr>
          <a:xfrm>
            <a:off x="457200" y="1916832"/>
            <a:ext cx="8229600" cy="5229200"/>
          </a:xfrm>
        </p:spPr>
        <p:txBody>
          <a:bodyPr/>
          <a:lstStyle/>
          <a:p>
            <a:r>
              <a:rPr lang="en-GB" sz="1600" b="1" dirty="0" smtClean="0"/>
              <a:t>Motivation for fast adoption of cloud computing</a:t>
            </a:r>
          </a:p>
          <a:p>
            <a:pPr lvl="1">
              <a:buFont typeface="Wingdings" pitchFamily="2" charset="2"/>
              <a:buChar char="Ø"/>
            </a:pPr>
            <a:r>
              <a:rPr lang="en-GB" sz="1600" dirty="0">
                <a:solidFill>
                  <a:srgbClr val="FF6699"/>
                </a:solidFill>
                <a:ea typeface="+mn-ea"/>
                <a:cs typeface="+mn-cs"/>
              </a:rPr>
              <a:t>Cost savings </a:t>
            </a:r>
            <a:r>
              <a:rPr lang="en-GB" sz="1600" dirty="0" smtClean="0"/>
              <a:t>in the deployment of IT services (infrastructures, installations, human resources)</a:t>
            </a:r>
          </a:p>
          <a:p>
            <a:pPr lvl="1">
              <a:buFont typeface="Wingdings" pitchFamily="2" charset="2"/>
              <a:buChar char="Ø"/>
            </a:pPr>
            <a:r>
              <a:rPr lang="en-GB" sz="1600" dirty="0" smtClean="0"/>
              <a:t>Forecast of expenditure for 'public cloud' services in the EU </a:t>
            </a:r>
            <a:r>
              <a:rPr lang="en-GB" sz="1600" u="sng" dirty="0" smtClean="0"/>
              <a:t>until</a:t>
            </a:r>
            <a:r>
              <a:rPr lang="en-GB" sz="1600" dirty="0" smtClean="0"/>
              <a:t> 2020:</a:t>
            </a:r>
          </a:p>
          <a:p>
            <a:pPr marL="457200" lvl="1" indent="0">
              <a:buNone/>
            </a:pPr>
            <a:r>
              <a:rPr lang="en-GB" sz="1100" dirty="0" smtClean="0">
                <a:hlinkClick r:id="rId2"/>
              </a:rPr>
              <a:t>http://ec.europa.eu/information_society/activities/cloudcomputing/docs/quantitative_estimates.pdf</a:t>
            </a:r>
            <a:endParaRPr lang="en-GB" sz="1100" dirty="0" smtClean="0"/>
          </a:p>
          <a:p>
            <a:pPr lvl="2"/>
            <a:r>
              <a:rPr lang="en-GB" b="1" dirty="0">
                <a:solidFill>
                  <a:srgbClr val="FF6699"/>
                </a:solidFill>
                <a:ea typeface="+mn-ea"/>
                <a:cs typeface="+mn-cs"/>
              </a:rPr>
              <a:t>€35 billion </a:t>
            </a:r>
            <a:r>
              <a:rPr lang="en-GB" dirty="0" smtClean="0"/>
              <a:t>without policy intervention</a:t>
            </a:r>
          </a:p>
          <a:p>
            <a:pPr lvl="2"/>
            <a:r>
              <a:rPr lang="en-GB" b="1" dirty="0">
                <a:solidFill>
                  <a:srgbClr val="FF6699"/>
                </a:solidFill>
                <a:ea typeface="+mn-ea"/>
                <a:cs typeface="+mn-cs"/>
              </a:rPr>
              <a:t>€78 billion </a:t>
            </a:r>
            <a:r>
              <a:rPr lang="en-GB" dirty="0" smtClean="0"/>
              <a:t>if appropriate policy initiatives are implemented	</a:t>
            </a:r>
          </a:p>
          <a:p>
            <a:pPr lvl="2"/>
            <a:r>
              <a:rPr lang="en-GB" dirty="0" smtClean="0"/>
              <a:t>	</a:t>
            </a:r>
          </a:p>
          <a:p>
            <a:pPr marL="342900" lvl="1" indent="-342900">
              <a:buFont typeface="Arial" pitchFamily="34" charset="0"/>
              <a:buChar char="•"/>
            </a:pPr>
            <a:r>
              <a:rPr lang="en-GB" sz="1600" b="1" dirty="0" smtClean="0">
                <a:ea typeface="+mn-ea"/>
                <a:cs typeface="+mn-cs"/>
              </a:rPr>
              <a:t>Impact in </a:t>
            </a:r>
            <a:r>
              <a:rPr lang="en-GB" sz="1600" b="1" u="sng" dirty="0" smtClean="0">
                <a:ea typeface="+mn-ea"/>
                <a:cs typeface="+mn-cs"/>
              </a:rPr>
              <a:t>all</a:t>
            </a:r>
            <a:r>
              <a:rPr lang="en-GB" sz="1600" b="1" dirty="0" smtClean="0">
                <a:ea typeface="+mn-ea"/>
                <a:cs typeface="+mn-cs"/>
              </a:rPr>
              <a:t> sectors of the economy</a:t>
            </a:r>
          </a:p>
          <a:p>
            <a:pPr lvl="1">
              <a:buFont typeface="Wingdings" pitchFamily="2" charset="2"/>
              <a:buChar char="Ø"/>
            </a:pPr>
            <a:r>
              <a:rPr lang="en-GB" sz="1600" dirty="0" smtClean="0"/>
              <a:t>Increase of the EU GDP in the year 2020 due to cloud computing:</a:t>
            </a:r>
          </a:p>
          <a:p>
            <a:pPr marL="457200" lvl="1" indent="0">
              <a:buNone/>
            </a:pPr>
            <a:r>
              <a:rPr lang="en-GB" sz="1600" dirty="0" smtClean="0"/>
              <a:t>	</a:t>
            </a:r>
            <a:r>
              <a:rPr lang="en-GB" sz="1200" b="1" dirty="0">
                <a:solidFill>
                  <a:srgbClr val="FF6699"/>
                </a:solidFill>
                <a:ea typeface="+mn-ea"/>
                <a:cs typeface="+mn-cs"/>
              </a:rPr>
              <a:t>€88 billion </a:t>
            </a:r>
            <a:r>
              <a:rPr lang="en-GB" sz="1200" dirty="0" smtClean="0"/>
              <a:t>without policy intervention</a:t>
            </a:r>
          </a:p>
          <a:p>
            <a:pPr marL="457200" lvl="1" indent="0">
              <a:buNone/>
            </a:pPr>
            <a:r>
              <a:rPr lang="en-GB" sz="1200" dirty="0" smtClean="0"/>
              <a:t>	</a:t>
            </a:r>
            <a:r>
              <a:rPr lang="en-GB" sz="1200" b="1" dirty="0">
                <a:solidFill>
                  <a:srgbClr val="FF6699"/>
                </a:solidFill>
                <a:ea typeface="+mn-ea"/>
                <a:cs typeface="+mn-cs"/>
              </a:rPr>
              <a:t>€250 billion </a:t>
            </a:r>
            <a:r>
              <a:rPr lang="en-GB" sz="1200" dirty="0" smtClean="0"/>
              <a:t>if appropriate policy initiatives are implemented</a:t>
            </a:r>
          </a:p>
          <a:p>
            <a:pPr marL="457200" lvl="1" indent="0">
              <a:buNone/>
            </a:pPr>
            <a:endParaRPr lang="en-GB" sz="1200" dirty="0" smtClean="0"/>
          </a:p>
          <a:p>
            <a:pPr marL="400050"/>
            <a:r>
              <a:rPr lang="en-GB" sz="1600" b="1" dirty="0" smtClean="0"/>
              <a:t>Job creation* in the </a:t>
            </a:r>
            <a:r>
              <a:rPr lang="en-GB" sz="1600" b="1" dirty="0">
                <a:solidFill>
                  <a:srgbClr val="FF6699"/>
                </a:solidFill>
              </a:rPr>
              <a:t>EU</a:t>
            </a:r>
            <a:r>
              <a:rPr lang="en-GB" sz="1600" b="1" dirty="0" smtClean="0">
                <a:solidFill>
                  <a:srgbClr val="FF0000"/>
                </a:solidFill>
              </a:rPr>
              <a:t> </a:t>
            </a:r>
            <a:r>
              <a:rPr lang="en-GB" sz="1600" b="1" dirty="0" smtClean="0"/>
              <a:t>related to cloud computing until 2020</a:t>
            </a:r>
          </a:p>
          <a:p>
            <a:pPr lvl="2"/>
            <a:r>
              <a:rPr lang="en-GB" b="1" dirty="0">
                <a:solidFill>
                  <a:srgbClr val="FF6699"/>
                </a:solidFill>
                <a:ea typeface="+mn-ea"/>
                <a:cs typeface="+mn-cs"/>
              </a:rPr>
              <a:t>1.3 million </a:t>
            </a:r>
            <a:r>
              <a:rPr lang="en-GB" dirty="0"/>
              <a:t>without policy intervention</a:t>
            </a:r>
          </a:p>
          <a:p>
            <a:pPr lvl="2"/>
            <a:r>
              <a:rPr lang="en-GB" b="1" dirty="0">
                <a:solidFill>
                  <a:srgbClr val="FF6699"/>
                </a:solidFill>
                <a:ea typeface="+mn-ea"/>
                <a:cs typeface="+mn-cs"/>
              </a:rPr>
              <a:t>3.8 million </a:t>
            </a:r>
            <a:r>
              <a:rPr lang="en-GB" dirty="0" smtClean="0"/>
              <a:t>if appropriate policy initiatives are implemented</a:t>
            </a:r>
          </a:p>
          <a:p>
            <a:pPr marL="0" indent="0">
              <a:buNone/>
            </a:pPr>
            <a:endParaRPr lang="en-GB" sz="1000" i="1" dirty="0" smtClean="0">
              <a:solidFill>
                <a:schemeClr val="tx1"/>
              </a:solidFill>
            </a:endParaRPr>
          </a:p>
          <a:p>
            <a:pPr marL="0" indent="0">
              <a:buNone/>
            </a:pPr>
            <a:r>
              <a:rPr lang="en-GB" sz="1000" i="1" dirty="0" smtClean="0">
                <a:solidFill>
                  <a:schemeClr val="tx1"/>
                </a:solidFill>
              </a:rPr>
              <a:t>* Productivity increases due to the widespread use of cloud computing services, may also lead to job losses or displacement     (relocation) of jobs. Nevertheless, the net effect is likely to be positive</a:t>
            </a:r>
          </a:p>
          <a:p>
            <a:pPr lvl="2"/>
            <a:endParaRPr lang="pt-PT" dirty="0" smtClean="0"/>
          </a:p>
          <a:p>
            <a:pPr lvl="2"/>
            <a:r>
              <a:rPr lang="pt-PT" dirty="0"/>
              <a:t>	</a:t>
            </a:r>
            <a:r>
              <a:rPr lang="pt-PT" dirty="0" smtClean="0"/>
              <a:t>					</a:t>
            </a:r>
          </a:p>
          <a:p>
            <a:pPr lvl="2"/>
            <a:r>
              <a:rPr lang="pt-PT" dirty="0"/>
              <a:t>	</a:t>
            </a:r>
            <a:r>
              <a:rPr lang="pt-PT" dirty="0" smtClean="0"/>
              <a:t>				</a:t>
            </a:r>
            <a:endParaRPr lang="pt-PT" dirty="0"/>
          </a:p>
        </p:txBody>
      </p:sp>
    </p:spTree>
    <p:extLst>
      <p:ext uri="{BB962C8B-B14F-4D97-AF65-F5344CB8AC3E}">
        <p14:creationId xmlns:p14="http://schemas.microsoft.com/office/powerpoint/2010/main" val="2421882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736"/>
            <a:ext cx="8229600" cy="936625"/>
          </a:xfrm>
        </p:spPr>
        <p:txBody>
          <a:bodyPr/>
          <a:lstStyle/>
          <a:p>
            <a:r>
              <a:rPr lang="en-GB" dirty="0" smtClean="0"/>
              <a:t>Priorities of </a:t>
            </a:r>
            <a:r>
              <a:rPr lang="en-GB" dirty="0" smtClean="0"/>
              <a:t>the Commission</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30</a:t>
            </a:fld>
            <a:endParaRPr lang="en-GB"/>
          </a:p>
        </p:txBody>
      </p:sp>
      <p:sp>
        <p:nvSpPr>
          <p:cNvPr id="4" name="Content Placeholder 3"/>
          <p:cNvSpPr>
            <a:spLocks noGrp="1"/>
          </p:cNvSpPr>
          <p:nvPr>
            <p:ph idx="1"/>
          </p:nvPr>
        </p:nvSpPr>
        <p:spPr>
          <a:xfrm>
            <a:off x="395536" y="1916832"/>
            <a:ext cx="8424936" cy="4824536"/>
          </a:xfrm>
        </p:spPr>
        <p:txBody>
          <a:bodyPr/>
          <a:lstStyle/>
          <a:p>
            <a:r>
              <a:rPr lang="en-GB" dirty="0" smtClean="0"/>
              <a:t>Encourage </a:t>
            </a:r>
            <a:r>
              <a:rPr lang="en-GB" dirty="0" smtClean="0">
                <a:solidFill>
                  <a:srgbClr val="FF0000"/>
                </a:solidFill>
              </a:rPr>
              <a:t>stakeholders</a:t>
            </a:r>
            <a:r>
              <a:rPr lang="en-GB" dirty="0" smtClean="0"/>
              <a:t> to work together with the European Commission and with their national governments to progress towards the goals described in the Cloud Strategy</a:t>
            </a:r>
          </a:p>
          <a:p>
            <a:endParaRPr lang="en-GB" dirty="0" smtClean="0"/>
          </a:p>
          <a:p>
            <a:r>
              <a:rPr lang="en-GB" dirty="0" smtClean="0"/>
              <a:t>Foster </a:t>
            </a:r>
            <a:r>
              <a:rPr lang="en-GB" dirty="0" smtClean="0">
                <a:solidFill>
                  <a:srgbClr val="FF0000"/>
                </a:solidFill>
              </a:rPr>
              <a:t>cooperation</a:t>
            </a:r>
            <a:r>
              <a:rPr lang="en-GB" dirty="0" smtClean="0"/>
              <a:t> between </a:t>
            </a:r>
            <a:r>
              <a:rPr lang="en-GB" dirty="0" smtClean="0">
                <a:solidFill>
                  <a:srgbClr val="FF0000"/>
                </a:solidFill>
              </a:rPr>
              <a:t>public administrations </a:t>
            </a:r>
            <a:r>
              <a:rPr lang="en-GB" dirty="0" smtClean="0"/>
              <a:t>and encourage the sharing of experiences in the use of cloud computing solutions</a:t>
            </a:r>
          </a:p>
          <a:p>
            <a:endParaRPr lang="en-GB" dirty="0" smtClean="0"/>
          </a:p>
          <a:p>
            <a:r>
              <a:rPr lang="en-GB" dirty="0" smtClean="0"/>
              <a:t>Raise awareness of relevant legislative initiatives and advance </a:t>
            </a:r>
            <a:r>
              <a:rPr lang="en-GB" dirty="0"/>
              <a:t>towards an integrated Digital Single </a:t>
            </a:r>
            <a:r>
              <a:rPr lang="en-GB" dirty="0" smtClean="0"/>
              <a:t>Market</a:t>
            </a:r>
          </a:p>
          <a:p>
            <a:endParaRPr lang="en-GB" dirty="0" smtClean="0"/>
          </a:p>
          <a:p>
            <a:r>
              <a:rPr lang="en-GB" dirty="0" smtClean="0"/>
              <a:t>Encourage </a:t>
            </a:r>
            <a:r>
              <a:rPr lang="en-GB" dirty="0" smtClean="0">
                <a:solidFill>
                  <a:srgbClr val="FF0000"/>
                </a:solidFill>
              </a:rPr>
              <a:t>stakeholders</a:t>
            </a:r>
            <a:r>
              <a:rPr lang="en-GB" dirty="0" smtClean="0"/>
              <a:t>' </a:t>
            </a:r>
            <a:r>
              <a:rPr lang="en-GB" dirty="0" smtClean="0"/>
              <a:t>contributions </a:t>
            </a:r>
            <a:r>
              <a:rPr lang="en-GB" dirty="0" smtClean="0"/>
              <a:t>to </a:t>
            </a:r>
            <a:r>
              <a:rPr lang="en-GB" dirty="0" smtClean="0"/>
              <a:t>advance the standardisation and </a:t>
            </a:r>
            <a:r>
              <a:rPr lang="en-GB" dirty="0" smtClean="0"/>
              <a:t>the voluntary certification of cloud computing services</a:t>
            </a:r>
          </a:p>
        </p:txBody>
      </p:sp>
    </p:spTree>
    <p:extLst>
      <p:ext uri="{BB962C8B-B14F-4D97-AF65-F5344CB8AC3E}">
        <p14:creationId xmlns:p14="http://schemas.microsoft.com/office/powerpoint/2010/main" val="1739908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936625"/>
          </a:xfrm>
        </p:spPr>
        <p:txBody>
          <a:bodyPr/>
          <a:lstStyle/>
          <a:p>
            <a:pPr algn="ctr"/>
            <a:r>
              <a:rPr lang="en-GB" dirty="0" smtClean="0"/>
              <a:t>Re-cap: main points of the strategy</a:t>
            </a:r>
            <a:endParaRPr lang="en-GB" dirty="0"/>
          </a:p>
        </p:txBody>
      </p:sp>
      <p:sp>
        <p:nvSpPr>
          <p:cNvPr id="3" name="Content Placeholder 2"/>
          <p:cNvSpPr>
            <a:spLocks noGrp="1"/>
          </p:cNvSpPr>
          <p:nvPr>
            <p:ph idx="1"/>
          </p:nvPr>
        </p:nvSpPr>
        <p:spPr>
          <a:xfrm>
            <a:off x="251520" y="1988840"/>
            <a:ext cx="8640960" cy="4536504"/>
          </a:xfrm>
        </p:spPr>
        <p:txBody>
          <a:bodyPr/>
          <a:lstStyle/>
          <a:p>
            <a:pPr lvl="0"/>
            <a:r>
              <a:rPr lang="en-IE" sz="1800" dirty="0" smtClean="0"/>
              <a:t>- </a:t>
            </a:r>
            <a:r>
              <a:rPr lang="en-IE" sz="1800" dirty="0"/>
              <a:t>Foster </a:t>
            </a:r>
            <a:r>
              <a:rPr lang="en-GB" sz="1800" dirty="0"/>
              <a:t>interoperability, data portability and reversibility (mapping of standards by the end of 2013)</a:t>
            </a:r>
          </a:p>
          <a:p>
            <a:pPr lvl="0"/>
            <a:r>
              <a:rPr lang="en-GB" sz="1800" dirty="0"/>
              <a:t>- EU-wide voluntary certification schemes for trustworthy provision of cloud-based services </a:t>
            </a:r>
          </a:p>
          <a:p>
            <a:pPr lvl="0"/>
            <a:r>
              <a:rPr lang="en-GB" sz="1800" dirty="0"/>
              <a:t>- Address environmental challenges (metrics for energy and water consumption, and carbon emissions)</a:t>
            </a:r>
          </a:p>
          <a:p>
            <a:pPr lvl="0"/>
            <a:r>
              <a:rPr lang="en-GB" sz="1800" dirty="0"/>
              <a:t>- Development of 'safe and fair' contract terms and conditions, including Service Level Agreements</a:t>
            </a:r>
          </a:p>
          <a:p>
            <a:pPr lvl="0"/>
            <a:r>
              <a:rPr lang="en-IE" sz="1800" dirty="0"/>
              <a:t>- Launch European Cloud Partnership (Member States and industry) to leverage the power of public sector procurement</a:t>
            </a:r>
          </a:p>
          <a:p>
            <a:pPr lvl="0"/>
            <a:endParaRPr lang="en-IE" sz="1800" dirty="0"/>
          </a:p>
          <a:p>
            <a:pPr lvl="0"/>
            <a:r>
              <a:rPr lang="en-IE" sz="1800" dirty="0" smtClean="0"/>
              <a:t>- Make full use of </a:t>
            </a:r>
            <a:r>
              <a:rPr lang="en-IE" sz="1800" u="sng" dirty="0" smtClean="0"/>
              <a:t>other</a:t>
            </a:r>
            <a:r>
              <a:rPr lang="en-IE" sz="1800" dirty="0" smtClean="0"/>
              <a:t> instruments, </a:t>
            </a:r>
            <a:r>
              <a:rPr lang="en-IE" sz="1800" dirty="0"/>
              <a:t>notably through </a:t>
            </a:r>
            <a:r>
              <a:rPr lang="en-IE" sz="1800" dirty="0">
                <a:solidFill>
                  <a:srgbClr val="FF6699"/>
                </a:solidFill>
              </a:rPr>
              <a:t>research and development </a:t>
            </a:r>
            <a:r>
              <a:rPr lang="en-IE" sz="1800" dirty="0"/>
              <a:t>support under </a:t>
            </a:r>
            <a:r>
              <a:rPr lang="en-IE" sz="1800" dirty="0">
                <a:solidFill>
                  <a:srgbClr val="FF6699"/>
                </a:solidFill>
              </a:rPr>
              <a:t>Horizon 2020</a:t>
            </a:r>
            <a:r>
              <a:rPr lang="en-IE" sz="1800" b="1" dirty="0">
                <a:solidFill>
                  <a:srgbClr val="FF6699"/>
                </a:solidFill>
              </a:rPr>
              <a:t> </a:t>
            </a:r>
            <a:r>
              <a:rPr lang="en-IE" sz="1800" dirty="0"/>
              <a:t>on</a:t>
            </a:r>
            <a:r>
              <a:rPr lang="en-IE" sz="1800" dirty="0">
                <a:solidFill>
                  <a:srgbClr val="FF6699"/>
                </a:solidFill>
              </a:rPr>
              <a:t> long term challenges specific to cloud computing</a:t>
            </a:r>
            <a:r>
              <a:rPr lang="en-IE" sz="1800" dirty="0" smtClean="0"/>
              <a:t> as well as assisting the migration to cloud-based solutions</a:t>
            </a:r>
          </a:p>
          <a:p>
            <a:endParaRPr lang="en-GB" dirty="0"/>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31</a:t>
            </a:fld>
            <a:endParaRPr lang="en-GB" dirty="0">
              <a:solidFill>
                <a:srgbClr val="000000"/>
              </a:solidFill>
            </a:endParaRPr>
          </a:p>
        </p:txBody>
      </p:sp>
    </p:spTree>
    <p:extLst>
      <p:ext uri="{BB962C8B-B14F-4D97-AF65-F5344CB8AC3E}">
        <p14:creationId xmlns:p14="http://schemas.microsoft.com/office/powerpoint/2010/main" val="1912621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6845F8-EEA6-4BDC-B6F6-19221FEB0012}" type="slidenum">
              <a:rPr lang="en-GB">
                <a:solidFill>
                  <a:srgbClr val="000000"/>
                </a:solidFill>
              </a:rPr>
              <a:pPr/>
              <a:t>32</a:t>
            </a:fld>
            <a:endParaRPr lang="en-GB">
              <a:solidFill>
                <a:srgbClr val="000000"/>
              </a:solidFill>
            </a:endParaRPr>
          </a:p>
        </p:txBody>
      </p:sp>
      <p:sp>
        <p:nvSpPr>
          <p:cNvPr id="140290" name="Rectangle 2"/>
          <p:cNvSpPr>
            <a:spLocks noGrp="1" noChangeArrowheads="1"/>
          </p:cNvSpPr>
          <p:nvPr>
            <p:ph type="title"/>
          </p:nvPr>
        </p:nvSpPr>
        <p:spPr>
          <a:xfrm>
            <a:off x="395288" y="1196752"/>
            <a:ext cx="8229600" cy="936625"/>
          </a:xfrm>
        </p:spPr>
        <p:txBody>
          <a:bodyPr/>
          <a:lstStyle/>
          <a:p>
            <a:pPr algn="ctr"/>
            <a:r>
              <a:rPr lang="en-GB" sz="2600" dirty="0" smtClean="0"/>
              <a:t>R&amp;D within the FP7 </a:t>
            </a:r>
            <a:r>
              <a:rPr lang="en-GB" sz="2600" dirty="0" smtClean="0"/>
              <a:t>ICT </a:t>
            </a:r>
            <a:r>
              <a:rPr lang="en-GB" sz="2600" dirty="0" smtClean="0"/>
              <a:t>Programme</a:t>
            </a:r>
            <a:endParaRPr lang="en-GB" sz="2600" dirty="0"/>
          </a:p>
        </p:txBody>
      </p:sp>
      <p:sp>
        <p:nvSpPr>
          <p:cNvPr id="140291" name="Rectangle 3"/>
          <p:cNvSpPr>
            <a:spLocks noGrp="1" noChangeArrowheads="1"/>
          </p:cNvSpPr>
          <p:nvPr>
            <p:ph type="body" idx="1"/>
          </p:nvPr>
        </p:nvSpPr>
        <p:spPr>
          <a:xfrm>
            <a:off x="467545" y="2204864"/>
            <a:ext cx="8280920" cy="4248472"/>
          </a:xfrm>
        </p:spPr>
        <p:txBody>
          <a:bodyPr/>
          <a:lstStyle/>
          <a:p>
            <a:pPr marL="57150" indent="0">
              <a:buNone/>
            </a:pPr>
            <a:r>
              <a:rPr lang="en-GB" sz="2000" b="1" i="0" dirty="0" smtClean="0"/>
              <a:t>WP </a:t>
            </a:r>
            <a:r>
              <a:rPr lang="en-GB" sz="2000" b="1" i="0" dirty="0"/>
              <a:t>2007-2008 </a:t>
            </a:r>
            <a:r>
              <a:rPr lang="en-GB" sz="2000" b="0" i="0" dirty="0">
                <a:solidFill>
                  <a:srgbClr val="FF6699"/>
                </a:solidFill>
              </a:rPr>
              <a:t>(C</a:t>
            </a:r>
            <a:r>
              <a:rPr lang="en-GB" sz="2000" b="0" i="0" dirty="0" smtClean="0">
                <a:solidFill>
                  <a:srgbClr val="FF6699"/>
                </a:solidFill>
              </a:rPr>
              <a:t>all 1)</a:t>
            </a:r>
            <a:r>
              <a:rPr lang="en-GB" sz="2000" b="0" i="0" dirty="0" smtClean="0"/>
              <a:t>:  Service and Software Architectures, Infrastructures and Engineering</a:t>
            </a:r>
            <a:r>
              <a:rPr lang="en-GB" sz="2000" i="0" dirty="0" smtClean="0"/>
              <a:t>: </a:t>
            </a:r>
            <a:r>
              <a:rPr lang="en-GB" sz="2000" i="0" dirty="0">
                <a:solidFill>
                  <a:srgbClr val="FF6699"/>
                </a:solidFill>
              </a:rPr>
              <a:t>€120 </a:t>
            </a:r>
            <a:r>
              <a:rPr lang="en-GB" sz="2000" i="0" dirty="0" smtClean="0">
                <a:solidFill>
                  <a:srgbClr val="FF6699"/>
                </a:solidFill>
              </a:rPr>
              <a:t>million</a:t>
            </a:r>
          </a:p>
          <a:p>
            <a:pPr marL="57150" indent="0">
              <a:buNone/>
            </a:pPr>
            <a:r>
              <a:rPr lang="en-GB" sz="2000" b="1" i="0" dirty="0" smtClean="0"/>
              <a:t>WP </a:t>
            </a:r>
            <a:r>
              <a:rPr lang="en-GB" sz="2000" b="1" i="0" dirty="0"/>
              <a:t>2009-2010 </a:t>
            </a:r>
            <a:r>
              <a:rPr lang="en-GB" sz="2000" b="0" i="0" dirty="0">
                <a:solidFill>
                  <a:srgbClr val="FF6699"/>
                </a:solidFill>
              </a:rPr>
              <a:t>(Call </a:t>
            </a:r>
            <a:r>
              <a:rPr lang="en-GB" sz="2000" b="0" i="0" dirty="0" smtClean="0">
                <a:solidFill>
                  <a:srgbClr val="FF6699"/>
                </a:solidFill>
              </a:rPr>
              <a:t>5)</a:t>
            </a:r>
            <a:r>
              <a:rPr lang="en-GB" sz="2000" b="0" i="0" dirty="0" smtClean="0"/>
              <a:t>:  Internet of Services, Software and Virtualisation: </a:t>
            </a:r>
            <a:r>
              <a:rPr lang="en-GB" sz="2000" i="0" dirty="0">
                <a:solidFill>
                  <a:srgbClr val="FF6699"/>
                </a:solidFill>
              </a:rPr>
              <a:t>€110 </a:t>
            </a:r>
            <a:r>
              <a:rPr lang="en-GB" sz="2000" i="0" dirty="0" smtClean="0">
                <a:solidFill>
                  <a:srgbClr val="FF6699"/>
                </a:solidFill>
              </a:rPr>
              <a:t>million</a:t>
            </a:r>
          </a:p>
          <a:p>
            <a:pPr marL="57150" indent="0">
              <a:buNone/>
            </a:pPr>
            <a:r>
              <a:rPr lang="en-GB" sz="2000" b="1" i="0" dirty="0" smtClean="0"/>
              <a:t>WP </a:t>
            </a:r>
            <a:r>
              <a:rPr lang="en-GB" sz="2000" b="1" i="0" dirty="0"/>
              <a:t>2011-2012 </a:t>
            </a:r>
            <a:r>
              <a:rPr lang="en-GB" sz="2000" b="0" i="0" dirty="0">
                <a:solidFill>
                  <a:srgbClr val="FF6699"/>
                </a:solidFill>
              </a:rPr>
              <a:t>(C</a:t>
            </a:r>
            <a:r>
              <a:rPr lang="en-GB" sz="2000" b="0" i="0" dirty="0" smtClean="0">
                <a:solidFill>
                  <a:srgbClr val="FF6699"/>
                </a:solidFill>
              </a:rPr>
              <a:t>all 8)</a:t>
            </a:r>
            <a:r>
              <a:rPr lang="en-GB" sz="2000" b="0" i="0" dirty="0" smtClean="0"/>
              <a:t>: Cloud Computing, Internet of Services and Advanced Software Engineering: </a:t>
            </a:r>
            <a:r>
              <a:rPr lang="en-GB" sz="2000" i="0" dirty="0">
                <a:solidFill>
                  <a:srgbClr val="FF6699"/>
                </a:solidFill>
              </a:rPr>
              <a:t>€70.0 </a:t>
            </a:r>
            <a:r>
              <a:rPr lang="en-GB" sz="2000" i="0" dirty="0" smtClean="0">
                <a:solidFill>
                  <a:srgbClr val="FF6699"/>
                </a:solidFill>
              </a:rPr>
              <a:t>million</a:t>
            </a:r>
          </a:p>
          <a:p>
            <a:pPr marL="57150" indent="0">
              <a:buNone/>
            </a:pPr>
            <a:r>
              <a:rPr lang="en-GB" sz="2000" b="1" i="0" dirty="0" smtClean="0"/>
              <a:t>WP </a:t>
            </a:r>
            <a:r>
              <a:rPr lang="en-GB" sz="2000" b="1" i="0" dirty="0"/>
              <a:t>2013 </a:t>
            </a:r>
            <a:r>
              <a:rPr lang="en-GB" sz="2000" b="0" i="0" dirty="0">
                <a:solidFill>
                  <a:srgbClr val="FF6699"/>
                </a:solidFill>
              </a:rPr>
              <a:t>(Call </a:t>
            </a:r>
            <a:r>
              <a:rPr lang="en-GB" sz="2000" b="0" i="0" dirty="0" smtClean="0">
                <a:solidFill>
                  <a:srgbClr val="FF6699"/>
                </a:solidFill>
              </a:rPr>
              <a:t>10)</a:t>
            </a:r>
            <a:r>
              <a:rPr lang="en-GB" sz="2000" b="0" i="0" dirty="0" smtClean="0"/>
              <a:t>:</a:t>
            </a:r>
            <a:r>
              <a:rPr lang="en-GB" sz="2000" b="0" i="0" dirty="0">
                <a:solidFill>
                  <a:srgbClr val="FF6699"/>
                </a:solidFill>
              </a:rPr>
              <a:t> </a:t>
            </a:r>
            <a:r>
              <a:rPr lang="en-GB" sz="2000" b="0" i="0" dirty="0" smtClean="0"/>
              <a:t>Software </a:t>
            </a:r>
            <a:r>
              <a:rPr lang="en-GB" sz="2000" b="0" i="0" dirty="0"/>
              <a:t>Engineering, Services and Cloud Computing:</a:t>
            </a:r>
            <a:r>
              <a:rPr lang="en-GB" sz="2000" b="0" i="0" dirty="0" smtClean="0">
                <a:solidFill>
                  <a:srgbClr val="FF6699"/>
                </a:solidFill>
              </a:rPr>
              <a:t> </a:t>
            </a:r>
            <a:r>
              <a:rPr lang="en-GB" sz="2000" i="0" dirty="0">
                <a:solidFill>
                  <a:srgbClr val="FF6699"/>
                </a:solidFill>
              </a:rPr>
              <a:t>€41.5 </a:t>
            </a:r>
            <a:r>
              <a:rPr lang="en-GB" sz="2000" i="0" dirty="0" smtClean="0">
                <a:solidFill>
                  <a:srgbClr val="FF6699"/>
                </a:solidFill>
              </a:rPr>
              <a:t>million</a:t>
            </a:r>
          </a:p>
          <a:p>
            <a:pPr marL="57150" indent="0">
              <a:buNone/>
            </a:pPr>
            <a:endParaRPr lang="en-GB" sz="2000" b="0" i="0" dirty="0" smtClean="0">
              <a:solidFill>
                <a:srgbClr val="FF6699"/>
              </a:solidFill>
            </a:endParaRPr>
          </a:p>
          <a:p>
            <a:pPr marL="57150" indent="0">
              <a:buNone/>
            </a:pPr>
            <a:r>
              <a:rPr lang="en-GB" sz="2000" b="1" i="0" dirty="0" smtClean="0"/>
              <a:t>Total investment: </a:t>
            </a:r>
            <a:r>
              <a:rPr lang="en-GB" sz="2000" b="1" i="0" dirty="0" smtClean="0">
                <a:solidFill>
                  <a:srgbClr val="FF6699"/>
                </a:solidFill>
              </a:rPr>
              <a:t>€341.5 million </a:t>
            </a:r>
            <a:r>
              <a:rPr lang="en-GB" sz="2000" b="1" dirty="0"/>
              <a:t>over 7 </a:t>
            </a:r>
            <a:r>
              <a:rPr lang="en-GB" sz="2000" b="1" dirty="0" smtClean="0"/>
              <a:t>years </a:t>
            </a:r>
          </a:p>
          <a:p>
            <a:pPr marL="57150" indent="0">
              <a:buNone/>
            </a:pPr>
            <a:endParaRPr lang="en-GB" sz="2000" b="1" dirty="0" smtClean="0"/>
          </a:p>
          <a:p>
            <a:pPr marL="57150" indent="0">
              <a:buNone/>
            </a:pPr>
            <a:r>
              <a:rPr lang="en-GB" sz="2000" dirty="0"/>
              <a:t> </a:t>
            </a:r>
            <a:r>
              <a:rPr lang="en-GB" sz="2000" b="1" dirty="0" smtClean="0"/>
              <a:t>Average</a:t>
            </a:r>
            <a:r>
              <a:rPr lang="en-GB" sz="2000" dirty="0" smtClean="0"/>
              <a:t> = </a:t>
            </a:r>
            <a:r>
              <a:rPr lang="en-GB" sz="2000" b="1" dirty="0">
                <a:solidFill>
                  <a:srgbClr val="FF6699"/>
                </a:solidFill>
              </a:rPr>
              <a:t>€48.8 million per year</a:t>
            </a:r>
          </a:p>
          <a:p>
            <a:pPr lvl="1"/>
            <a:endParaRPr lang="en-GB" b="1" dirty="0">
              <a:solidFill>
                <a:srgbClr val="FF6699"/>
              </a:solidFill>
            </a:endParaRPr>
          </a:p>
          <a:p>
            <a:pPr lvl="1"/>
            <a:endParaRPr lang="en-GB" b="0" dirty="0">
              <a:solidFill>
                <a:srgbClr val="FF6699"/>
              </a:solidFill>
            </a:endParaRPr>
          </a:p>
          <a:p>
            <a:endParaRPr lang="en-GB" sz="2000" dirty="0"/>
          </a:p>
        </p:txBody>
      </p:sp>
    </p:spTree>
    <p:extLst>
      <p:ext uri="{BB962C8B-B14F-4D97-AF65-F5344CB8AC3E}">
        <p14:creationId xmlns:p14="http://schemas.microsoft.com/office/powerpoint/2010/main" val="2678064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752"/>
            <a:ext cx="8229600" cy="936625"/>
          </a:xfrm>
        </p:spPr>
        <p:txBody>
          <a:bodyPr/>
          <a:lstStyle/>
          <a:p>
            <a:pPr algn="ctr"/>
            <a:r>
              <a:rPr lang="en-GB" dirty="0" smtClean="0"/>
              <a:t>FP7 implementation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439085"/>
              </p:ext>
            </p:extLst>
          </p:nvPr>
        </p:nvGraphicFramePr>
        <p:xfrm>
          <a:off x="467544" y="2241664"/>
          <a:ext cx="8033205" cy="2267456"/>
        </p:xfrm>
        <a:graphic>
          <a:graphicData uri="http://schemas.openxmlformats.org/drawingml/2006/table">
            <a:tbl>
              <a:tblPr firstRow="1" bandRow="1">
                <a:tableStyleId>{5C22544A-7EE6-4342-B048-85BDC9FD1C3A}</a:tableStyleId>
              </a:tblPr>
              <a:tblGrid>
                <a:gridCol w="1175657"/>
                <a:gridCol w="1848679"/>
                <a:gridCol w="1512168"/>
                <a:gridCol w="1315774"/>
                <a:gridCol w="1005270"/>
                <a:gridCol w="1175657"/>
              </a:tblGrid>
              <a:tr h="78409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Budget</a:t>
                      </a:r>
                    </a:p>
                    <a:p>
                      <a:pPr algn="ctr"/>
                      <a:r>
                        <a:rPr lang="en-GB" dirty="0" smtClean="0"/>
                        <a:t>[MEUR]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IP +</a:t>
                      </a:r>
                      <a:r>
                        <a:rPr lang="en-GB" dirty="0" err="1" smtClean="0"/>
                        <a:t>NoE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smtClean="0">
                          <a:solidFill>
                            <a:schemeClr val="lt1"/>
                          </a:solidFill>
                          <a:latin typeface="+mn-lt"/>
                          <a:ea typeface="+mn-ea"/>
                          <a:cs typeface="+mn-cs"/>
                        </a:rPr>
                        <a:t>STREP</a:t>
                      </a:r>
                      <a:endParaRPr lang="en-GB"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smtClean="0">
                          <a:solidFill>
                            <a:schemeClr val="lt1"/>
                          </a:solidFill>
                          <a:latin typeface="+mn-lt"/>
                          <a:ea typeface="+mn-ea"/>
                          <a:cs typeface="+mn-cs"/>
                        </a:rPr>
                        <a:t>CSA</a:t>
                      </a:r>
                      <a:endParaRPr lang="en-GB"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smtClean="0">
                          <a:solidFill>
                            <a:schemeClr val="lt1"/>
                          </a:solidFill>
                          <a:latin typeface="+mn-lt"/>
                          <a:ea typeface="+mn-ea"/>
                          <a:cs typeface="+mn-cs"/>
                        </a:rPr>
                        <a:t>Total</a:t>
                      </a:r>
                      <a:endParaRPr lang="en-GB"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Call 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120.0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6+1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kern="1200" dirty="0" smtClean="0">
                          <a:solidFill>
                            <a:schemeClr val="dk1"/>
                          </a:solidFill>
                          <a:latin typeface="+mn-lt"/>
                          <a:ea typeface="+mn-ea"/>
                          <a:cs typeface="+mn-cs"/>
                        </a:rPr>
                        <a:t>3</a:t>
                      </a:r>
                      <a:endParaRPr lang="en-GB"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mtClean="0"/>
                        <a:t>28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Call 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110.0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kern="1200" dirty="0" smtClean="0">
                          <a:solidFill>
                            <a:schemeClr val="dk1"/>
                          </a:solidFill>
                          <a:latin typeface="+mn-lt"/>
                          <a:ea typeface="+mn-ea"/>
                          <a:cs typeface="+mn-cs"/>
                        </a:rPr>
                        <a:t>5</a:t>
                      </a:r>
                      <a:endParaRPr lang="en-GB"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28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Call 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70.0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15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kern="1200" dirty="0" smtClean="0">
                          <a:solidFill>
                            <a:schemeClr val="dk1"/>
                          </a:solidFill>
                          <a:latin typeface="+mn-lt"/>
                          <a:ea typeface="+mn-ea"/>
                          <a:cs typeface="+mn-cs"/>
                        </a:rPr>
                        <a:t>3</a:t>
                      </a:r>
                      <a:endParaRPr lang="en-GB"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22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Call 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41.5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solidFill>
                            <a:srgbClr val="FF0000"/>
                          </a:solidFill>
                        </a:rPr>
                        <a:t>2</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solidFill>
                            <a:srgbClr val="FF0000"/>
                          </a:solidFill>
                        </a:rPr>
                        <a:t>10</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smtClean="0">
                          <a:solidFill>
                            <a:srgbClr val="FF0000"/>
                          </a:solidFill>
                        </a:rPr>
                        <a:t>4</a:t>
                      </a:r>
                      <a:endParaRPr lang="en-GB"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solidFill>
                            <a:srgbClr val="FF0000"/>
                          </a:solidFill>
                        </a:rPr>
                        <a:t>16</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33</a:t>
            </a:fld>
            <a:endParaRPr lang="en-GB" dirty="0">
              <a:solidFill>
                <a:srgbClr val="000000"/>
              </a:solidFill>
            </a:endParaRPr>
          </a:p>
        </p:txBody>
      </p:sp>
      <p:sp>
        <p:nvSpPr>
          <p:cNvPr id="3" name="Rectangle 2"/>
          <p:cNvSpPr/>
          <p:nvPr/>
        </p:nvSpPr>
        <p:spPr>
          <a:xfrm>
            <a:off x="395536" y="4797152"/>
            <a:ext cx="8352928" cy="1631216"/>
          </a:xfrm>
          <a:prstGeom prst="rect">
            <a:avLst/>
          </a:prstGeom>
        </p:spPr>
        <p:txBody>
          <a:bodyPr wrap="square">
            <a:spAutoFit/>
          </a:bodyPr>
          <a:lstStyle/>
          <a:p>
            <a:pPr marL="342900" indent="-342900">
              <a:buFont typeface="Arial" charset="0"/>
              <a:buChar char="•"/>
            </a:pPr>
            <a:endParaRPr lang="en-GB" sz="2000" b="0" dirty="0" smtClean="0">
              <a:solidFill>
                <a:srgbClr val="FF6699"/>
              </a:solidFill>
              <a:latin typeface="Verdana"/>
            </a:endParaRPr>
          </a:p>
          <a:p>
            <a:r>
              <a:rPr lang="en-GB" sz="2000" b="0" dirty="0" smtClean="0">
                <a:solidFill>
                  <a:srgbClr val="FF6699"/>
                </a:solidFill>
                <a:latin typeface="Verdana"/>
              </a:rPr>
              <a:t>	</a:t>
            </a:r>
            <a:r>
              <a:rPr lang="en-GB" sz="2000" b="0" dirty="0">
                <a:solidFill>
                  <a:srgbClr val="0F5494"/>
                </a:solidFill>
              </a:rPr>
              <a:t>Total</a:t>
            </a:r>
            <a:r>
              <a:rPr lang="en-GB" sz="2000" b="0" dirty="0" smtClean="0">
                <a:solidFill>
                  <a:srgbClr val="FF6699"/>
                </a:solidFill>
                <a:latin typeface="Verdana"/>
              </a:rPr>
              <a:t> </a:t>
            </a:r>
            <a:r>
              <a:rPr lang="en-GB" sz="2000" b="0" dirty="0" smtClean="0">
                <a:solidFill>
                  <a:srgbClr val="0F5494"/>
                </a:solidFill>
              </a:rPr>
              <a:t>EU contribution: </a:t>
            </a:r>
            <a:r>
              <a:rPr lang="en-GB" sz="2000" b="0" dirty="0">
                <a:solidFill>
                  <a:srgbClr val="FF6699"/>
                </a:solidFill>
              </a:rPr>
              <a:t>€341.5 million </a:t>
            </a:r>
            <a:endParaRPr lang="en-GB" sz="2000" b="0" dirty="0" smtClean="0">
              <a:solidFill>
                <a:srgbClr val="0F5494"/>
              </a:solidFill>
            </a:endParaRPr>
          </a:p>
          <a:p>
            <a:r>
              <a:rPr lang="en-GB" sz="2000" b="0" dirty="0" smtClean="0">
                <a:solidFill>
                  <a:srgbClr val="FF6699"/>
                </a:solidFill>
                <a:latin typeface="Verdana"/>
              </a:rPr>
              <a:t>	78 </a:t>
            </a:r>
            <a:r>
              <a:rPr lang="en-GB" sz="2000" b="0" dirty="0">
                <a:solidFill>
                  <a:srgbClr val="0F5494"/>
                </a:solidFill>
              </a:rPr>
              <a:t>projects</a:t>
            </a:r>
            <a:r>
              <a:rPr lang="en-GB" sz="2000" b="0" dirty="0" smtClean="0">
                <a:solidFill>
                  <a:srgbClr val="0F5494"/>
                </a:solidFill>
              </a:rPr>
              <a:t> … plus </a:t>
            </a:r>
            <a:r>
              <a:rPr lang="en-GB" sz="2000" b="0" dirty="0" smtClean="0">
                <a:solidFill>
                  <a:srgbClr val="FF6699"/>
                </a:solidFill>
                <a:latin typeface="Verdana"/>
              </a:rPr>
              <a:t>16 </a:t>
            </a:r>
            <a:r>
              <a:rPr lang="en-GB" sz="2000" b="0" dirty="0">
                <a:solidFill>
                  <a:srgbClr val="0F5494"/>
                </a:solidFill>
              </a:rPr>
              <a:t>new</a:t>
            </a:r>
            <a:r>
              <a:rPr lang="en-GB" sz="2000" b="0" dirty="0" smtClean="0">
                <a:solidFill>
                  <a:srgbClr val="FF6699"/>
                </a:solidFill>
                <a:latin typeface="Verdana"/>
              </a:rPr>
              <a:t> </a:t>
            </a:r>
            <a:r>
              <a:rPr lang="en-GB" sz="2000" b="0" dirty="0" smtClean="0">
                <a:solidFill>
                  <a:srgbClr val="0F5494"/>
                </a:solidFill>
              </a:rPr>
              <a:t>projects from Call 10</a:t>
            </a:r>
          </a:p>
          <a:p>
            <a:r>
              <a:rPr lang="en-GB" sz="2000" b="0" dirty="0" smtClean="0">
                <a:solidFill>
                  <a:srgbClr val="0F5494"/>
                </a:solidFill>
              </a:rPr>
              <a:t>	Total: </a:t>
            </a:r>
            <a:r>
              <a:rPr lang="en-GB" sz="2000" b="0" dirty="0">
                <a:solidFill>
                  <a:srgbClr val="FF6699"/>
                </a:solidFill>
                <a:latin typeface="Verdana"/>
              </a:rPr>
              <a:t>94</a:t>
            </a:r>
            <a:r>
              <a:rPr lang="en-GB" sz="2000" b="0" dirty="0" smtClean="0">
                <a:solidFill>
                  <a:srgbClr val="0F5494"/>
                </a:solidFill>
              </a:rPr>
              <a:t> projects (average: </a:t>
            </a:r>
            <a:r>
              <a:rPr lang="en-GB" sz="2000" b="0" dirty="0">
                <a:solidFill>
                  <a:srgbClr val="FF6699"/>
                </a:solidFill>
              </a:rPr>
              <a:t>€3.6 million/project</a:t>
            </a:r>
            <a:r>
              <a:rPr lang="en-GB" sz="2000" b="0" dirty="0" smtClean="0">
                <a:solidFill>
                  <a:srgbClr val="0F5494"/>
                </a:solidFill>
              </a:rPr>
              <a:t>)</a:t>
            </a:r>
            <a:endParaRPr lang="en-GB" sz="2000" b="0" dirty="0">
              <a:solidFill>
                <a:srgbClr val="0F5494"/>
              </a:solidFill>
            </a:endParaRPr>
          </a:p>
          <a:p>
            <a:endParaRPr lang="en-GB" sz="2000" b="0" dirty="0">
              <a:solidFill>
                <a:srgbClr val="FF6699"/>
              </a:solidFill>
              <a:latin typeface="Verdana"/>
            </a:endParaRPr>
          </a:p>
        </p:txBody>
      </p:sp>
    </p:spTree>
    <p:extLst>
      <p:ext uri="{BB962C8B-B14F-4D97-AF65-F5344CB8AC3E}">
        <p14:creationId xmlns:p14="http://schemas.microsoft.com/office/powerpoint/2010/main" val="1581673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3"/>
          <p:cNvSpPr>
            <a:spLocks noChangeArrowheads="1"/>
          </p:cNvSpPr>
          <p:nvPr/>
        </p:nvSpPr>
        <p:spPr bwMode="auto">
          <a:xfrm>
            <a:off x="1403648" y="5713394"/>
            <a:ext cx="6362005" cy="102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rgbClr val="6DB6FF"/>
              </a:buClr>
              <a:buSzPct val="150000"/>
            </a:pPr>
            <a:r>
              <a:rPr lang="en-US" sz="1600" dirty="0" smtClean="0">
                <a:solidFill>
                  <a:srgbClr val="0F5494"/>
                </a:solidFill>
              </a:rPr>
              <a:t>Call 1: EU contribution = €120 million</a:t>
            </a:r>
          </a:p>
          <a:p>
            <a:pPr>
              <a:lnSpc>
                <a:spcPct val="80000"/>
              </a:lnSpc>
              <a:spcBef>
                <a:spcPct val="20000"/>
              </a:spcBef>
              <a:buClr>
                <a:srgbClr val="6DB6FF"/>
              </a:buClr>
              <a:buSzPct val="150000"/>
            </a:pPr>
            <a:r>
              <a:rPr lang="en-US" sz="1600" b="0" dirty="0">
                <a:solidFill>
                  <a:srgbClr val="0F5494"/>
                </a:solidFill>
                <a:hlinkClick r:id="rId3"/>
              </a:rPr>
              <a:t>http://</a:t>
            </a:r>
            <a:r>
              <a:rPr lang="en-US" sz="1600" b="0" dirty="0" smtClean="0">
                <a:solidFill>
                  <a:srgbClr val="0F5494"/>
                </a:solidFill>
                <a:hlinkClick r:id="rId3"/>
              </a:rPr>
              <a:t>cordis.europa.eu/fp7/ict/ssai/projects-call1_en.html</a:t>
            </a:r>
            <a:endParaRPr lang="en-US" sz="1600" b="0" dirty="0" smtClean="0">
              <a:solidFill>
                <a:srgbClr val="0F5494"/>
              </a:solidFill>
            </a:endParaRPr>
          </a:p>
          <a:p>
            <a:pPr>
              <a:lnSpc>
                <a:spcPct val="80000"/>
              </a:lnSpc>
              <a:spcBef>
                <a:spcPct val="20000"/>
              </a:spcBef>
              <a:buClr>
                <a:srgbClr val="6DB6FF"/>
              </a:buClr>
              <a:buSzPct val="150000"/>
            </a:pPr>
            <a:endParaRPr lang="en-US" sz="1600" b="0" dirty="0" smtClean="0">
              <a:solidFill>
                <a:srgbClr val="0F5494"/>
              </a:solidFill>
            </a:endParaRPr>
          </a:p>
          <a:p>
            <a:pPr>
              <a:lnSpc>
                <a:spcPct val="80000"/>
              </a:lnSpc>
              <a:spcBef>
                <a:spcPct val="20000"/>
              </a:spcBef>
              <a:buClr>
                <a:srgbClr val="6DB6FF"/>
              </a:buClr>
              <a:buSzPct val="150000"/>
            </a:pPr>
            <a:endParaRPr lang="en-US" sz="1600" b="0" dirty="0">
              <a:solidFill>
                <a:srgbClr val="0F5494"/>
              </a:solidFill>
            </a:endParaRPr>
          </a:p>
        </p:txBody>
      </p:sp>
      <p:pic>
        <p:nvPicPr>
          <p:cNvPr id="2055" name="Picture 8" descr="GL-FP7_projectportfoli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922" y="1556792"/>
            <a:ext cx="636543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D007458-D017-4193-9C56-515181C17050}" type="slidenum">
              <a:rPr lang="en-GB" smtClean="0">
                <a:solidFill>
                  <a:srgbClr val="000000"/>
                </a:solidFill>
              </a:rPr>
              <a:pPr/>
              <a:t>34</a:t>
            </a:fld>
            <a:endParaRPr lang="en-GB" dirty="0">
              <a:solidFill>
                <a:srgbClr val="000000"/>
              </a:solidFill>
            </a:endParaRPr>
          </a:p>
        </p:txBody>
      </p:sp>
    </p:spTree>
    <p:extLst>
      <p:ext uri="{BB962C8B-B14F-4D97-AF65-F5344CB8AC3E}">
        <p14:creationId xmlns:p14="http://schemas.microsoft.com/office/powerpoint/2010/main" val="1822116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Graph Portfolio Call 5_h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84784"/>
            <a:ext cx="6264696" cy="397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44"/>
          <p:cNvSpPr>
            <a:spLocks noChangeArrowheads="1"/>
          </p:cNvSpPr>
          <p:nvPr/>
        </p:nvSpPr>
        <p:spPr bwMode="auto">
          <a:xfrm>
            <a:off x="755576" y="5900762"/>
            <a:ext cx="7344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60000"/>
              </a:spcBef>
              <a:buClr>
                <a:srgbClr val="800000"/>
              </a:buClr>
              <a:buSzPct val="115000"/>
            </a:pPr>
            <a:endParaRPr lang="en-US" sz="1600" b="0" dirty="0">
              <a:solidFill>
                <a:srgbClr val="009999"/>
              </a:solidFill>
              <a:latin typeface="Arial" charset="0"/>
            </a:endParaRPr>
          </a:p>
        </p:txBody>
      </p:sp>
      <p:sp>
        <p:nvSpPr>
          <p:cNvPr id="5" name="Rectangle 3"/>
          <p:cNvSpPr>
            <a:spLocks noChangeArrowheads="1"/>
          </p:cNvSpPr>
          <p:nvPr/>
        </p:nvSpPr>
        <p:spPr bwMode="auto">
          <a:xfrm>
            <a:off x="432048" y="5641386"/>
            <a:ext cx="8388424" cy="152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rgbClr val="6DB6FF"/>
              </a:buClr>
              <a:buSzPct val="150000"/>
            </a:pPr>
            <a:r>
              <a:rPr lang="en-US" sz="1600" dirty="0" smtClean="0">
                <a:solidFill>
                  <a:srgbClr val="0F5494"/>
                </a:solidFill>
              </a:rPr>
              <a:t>Call </a:t>
            </a:r>
            <a:r>
              <a:rPr lang="en-US" sz="1600" dirty="0">
                <a:solidFill>
                  <a:srgbClr val="0F5494"/>
                </a:solidFill>
              </a:rPr>
              <a:t>5: </a:t>
            </a:r>
            <a:r>
              <a:rPr lang="en-US" sz="1600" dirty="0" smtClean="0">
                <a:solidFill>
                  <a:srgbClr val="0F5494"/>
                </a:solidFill>
              </a:rPr>
              <a:t>EU </a:t>
            </a:r>
            <a:r>
              <a:rPr lang="en-US" sz="1600" dirty="0">
                <a:solidFill>
                  <a:srgbClr val="0F5494"/>
                </a:solidFill>
              </a:rPr>
              <a:t>contribution = €110 </a:t>
            </a:r>
            <a:r>
              <a:rPr lang="en-US" sz="1600" dirty="0" smtClean="0">
                <a:solidFill>
                  <a:srgbClr val="0F5494"/>
                </a:solidFill>
              </a:rPr>
              <a:t>million</a:t>
            </a:r>
          </a:p>
          <a:p>
            <a:pPr>
              <a:lnSpc>
                <a:spcPct val="80000"/>
              </a:lnSpc>
              <a:spcBef>
                <a:spcPct val="20000"/>
              </a:spcBef>
              <a:buClr>
                <a:srgbClr val="6DB6FF"/>
              </a:buClr>
              <a:buSzPct val="150000"/>
            </a:pPr>
            <a:r>
              <a:rPr lang="en-US" sz="1600" b="0" dirty="0">
                <a:solidFill>
                  <a:srgbClr val="009999"/>
                </a:solidFill>
                <a:latin typeface="Verdana"/>
                <a:hlinkClick r:id="rId4"/>
              </a:rPr>
              <a:t>http://</a:t>
            </a:r>
            <a:r>
              <a:rPr lang="en-US" sz="1600" b="0" dirty="0" smtClean="0">
                <a:solidFill>
                  <a:srgbClr val="009999"/>
                </a:solidFill>
                <a:latin typeface="Verdana"/>
                <a:hlinkClick r:id="rId4"/>
              </a:rPr>
              <a:t>cordis.europa.eu/fp7/ict/ssai/docs/2010-3197-call5factsheets-final.pdf</a:t>
            </a:r>
            <a:endParaRPr lang="en-US" sz="1600" b="0" dirty="0" smtClean="0">
              <a:solidFill>
                <a:srgbClr val="009999"/>
              </a:solidFill>
              <a:latin typeface="Verdana"/>
            </a:endParaRPr>
          </a:p>
          <a:p>
            <a:pPr>
              <a:lnSpc>
                <a:spcPct val="80000"/>
              </a:lnSpc>
              <a:spcBef>
                <a:spcPct val="20000"/>
              </a:spcBef>
              <a:buClr>
                <a:srgbClr val="6DB6FF"/>
              </a:buClr>
              <a:buSzPct val="150000"/>
            </a:pPr>
            <a:endParaRPr lang="en-US" sz="1600" b="0" dirty="0" smtClean="0">
              <a:solidFill>
                <a:srgbClr val="009999"/>
              </a:solidFill>
              <a:latin typeface="Verdana"/>
            </a:endParaRPr>
          </a:p>
          <a:p>
            <a:pPr>
              <a:lnSpc>
                <a:spcPct val="80000"/>
              </a:lnSpc>
              <a:spcBef>
                <a:spcPct val="20000"/>
              </a:spcBef>
              <a:buClr>
                <a:srgbClr val="6DB6FF"/>
              </a:buClr>
              <a:buSzPct val="150000"/>
            </a:pPr>
            <a:r>
              <a:rPr lang="en-US" sz="1400" b="0" dirty="0" smtClean="0">
                <a:solidFill>
                  <a:srgbClr val="000000"/>
                </a:solidFill>
              </a:rPr>
              <a:t>*SPRERS </a:t>
            </a:r>
            <a:r>
              <a:rPr lang="en-US" sz="1400" b="0" dirty="0">
                <a:solidFill>
                  <a:srgbClr val="000000"/>
                </a:solidFill>
              </a:rPr>
              <a:t>is </a:t>
            </a:r>
            <a:r>
              <a:rPr lang="en-US" sz="1400" b="0" dirty="0" smtClean="0">
                <a:solidFill>
                  <a:srgbClr val="000000"/>
                </a:solidFill>
              </a:rPr>
              <a:t>a Call 4 coordination and support action</a:t>
            </a:r>
            <a:endParaRPr lang="en-US" sz="1400" b="0" dirty="0">
              <a:solidFill>
                <a:srgbClr val="000000"/>
              </a:solidFill>
              <a:latin typeface="Verdana"/>
            </a:endParaRPr>
          </a:p>
          <a:p>
            <a:pPr>
              <a:lnSpc>
                <a:spcPct val="80000"/>
              </a:lnSpc>
              <a:spcBef>
                <a:spcPct val="20000"/>
              </a:spcBef>
              <a:buClr>
                <a:srgbClr val="6DB6FF"/>
              </a:buClr>
              <a:buSzPct val="150000"/>
            </a:pPr>
            <a:endParaRPr lang="en-US" sz="1600" b="0" dirty="0" smtClean="0">
              <a:solidFill>
                <a:srgbClr val="0F5494"/>
              </a:solidFill>
            </a:endParaRPr>
          </a:p>
          <a:p>
            <a:pPr>
              <a:lnSpc>
                <a:spcPct val="80000"/>
              </a:lnSpc>
              <a:spcBef>
                <a:spcPct val="20000"/>
              </a:spcBef>
              <a:buClr>
                <a:srgbClr val="6DB6FF"/>
              </a:buClr>
              <a:buSzPct val="150000"/>
            </a:pPr>
            <a:endParaRPr lang="en-US" sz="1600" b="0" dirty="0">
              <a:solidFill>
                <a:srgbClr val="0F5494"/>
              </a:solidFill>
            </a:endParaRPr>
          </a:p>
        </p:txBody>
      </p:sp>
      <p:sp>
        <p:nvSpPr>
          <p:cNvPr id="3" name="Slide Number Placeholder 2"/>
          <p:cNvSpPr>
            <a:spLocks noGrp="1"/>
          </p:cNvSpPr>
          <p:nvPr>
            <p:ph type="sldNum" sz="quarter" idx="12"/>
          </p:nvPr>
        </p:nvSpPr>
        <p:spPr/>
        <p:txBody>
          <a:bodyPr/>
          <a:lstStyle/>
          <a:p>
            <a:fld id="{39E3ECCC-FA0E-4C5A-97F6-F08C797B283B}" type="slidenum">
              <a:rPr lang="en-GB" smtClean="0">
                <a:solidFill>
                  <a:srgbClr val="000000"/>
                </a:solidFill>
              </a:rPr>
              <a:pPr/>
              <a:t>35</a:t>
            </a:fld>
            <a:endParaRPr lang="en-GB" dirty="0">
              <a:solidFill>
                <a:srgbClr val="000000"/>
              </a:solidFill>
            </a:endParaRPr>
          </a:p>
        </p:txBody>
      </p:sp>
    </p:spTree>
    <p:extLst>
      <p:ext uri="{BB962C8B-B14F-4D97-AF65-F5344CB8AC3E}">
        <p14:creationId xmlns:p14="http://schemas.microsoft.com/office/powerpoint/2010/main" val="1372650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3ECCC-FA0E-4C5A-97F6-F08C797B283B}" type="slidenum">
              <a:rPr lang="en-GB" smtClean="0">
                <a:solidFill>
                  <a:srgbClr val="000000"/>
                </a:solidFill>
              </a:rPr>
              <a:pPr/>
              <a:t>36</a:t>
            </a:fld>
            <a:endParaRPr lang="en-GB" dirty="0">
              <a:solidFill>
                <a:srgbClr val="000000"/>
              </a:solidFill>
            </a:endParaRPr>
          </a:p>
        </p:txBody>
      </p:sp>
      <p:grpSp>
        <p:nvGrpSpPr>
          <p:cNvPr id="8" name="Group 7"/>
          <p:cNvGrpSpPr/>
          <p:nvPr/>
        </p:nvGrpSpPr>
        <p:grpSpPr>
          <a:xfrm>
            <a:off x="1465632" y="1607912"/>
            <a:ext cx="5974455" cy="3794946"/>
            <a:chOff x="1006475" y="1890267"/>
            <a:chExt cx="7345834" cy="4563069"/>
          </a:xfrm>
        </p:grpSpPr>
        <p:sp>
          <p:nvSpPr>
            <p:cNvPr id="16" name="Text Box 12"/>
            <p:cNvSpPr txBox="1">
              <a:spLocks noChangeArrowheads="1"/>
            </p:cNvSpPr>
            <p:nvPr/>
          </p:nvSpPr>
          <p:spPr bwMode="auto">
            <a:xfrm>
              <a:off x="4025900" y="6159078"/>
              <a:ext cx="1776413"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0"/>
                </a:spcBef>
                <a:spcAft>
                  <a:spcPct val="0"/>
                </a:spcAft>
                <a:defRPr sz="2400">
                  <a:solidFill>
                    <a:schemeClr val="tx1"/>
                  </a:solidFill>
                  <a:latin typeface="Verdana" pitchFamily="34" charset="0"/>
                </a:defRPr>
              </a:lvl6pPr>
              <a:lvl7pPr marL="2971800" indent="-228600" algn="ctr" eaLnBrk="0" fontAlgn="base" hangingPunct="0">
                <a:spcBef>
                  <a:spcPct val="0"/>
                </a:spcBef>
                <a:spcAft>
                  <a:spcPct val="0"/>
                </a:spcAft>
                <a:defRPr sz="2400">
                  <a:solidFill>
                    <a:schemeClr val="tx1"/>
                  </a:solidFill>
                  <a:latin typeface="Verdana" pitchFamily="34" charset="0"/>
                </a:defRPr>
              </a:lvl7pPr>
              <a:lvl8pPr marL="3429000" indent="-228600" algn="ctr" eaLnBrk="0" fontAlgn="base" hangingPunct="0">
                <a:spcBef>
                  <a:spcPct val="0"/>
                </a:spcBef>
                <a:spcAft>
                  <a:spcPct val="0"/>
                </a:spcAft>
                <a:defRPr sz="2400">
                  <a:solidFill>
                    <a:schemeClr val="tx1"/>
                  </a:solidFill>
                  <a:latin typeface="Verdana" pitchFamily="34" charset="0"/>
                </a:defRPr>
              </a:lvl8pPr>
              <a:lvl9pPr marL="3886200" indent="-228600" algn="ctr" eaLnBrk="0" fontAlgn="base" hangingPunct="0">
                <a:spcBef>
                  <a:spcPct val="0"/>
                </a:spcBef>
                <a:spcAft>
                  <a:spcPct val="0"/>
                </a:spcAft>
                <a:defRPr sz="2400">
                  <a:solidFill>
                    <a:schemeClr val="tx1"/>
                  </a:solidFill>
                  <a:latin typeface="Verdana" pitchFamily="34" charset="0"/>
                </a:defRPr>
              </a:lvl9pPr>
            </a:lstStyle>
            <a:p>
              <a:pPr fontAlgn="auto">
                <a:spcBef>
                  <a:spcPts val="0"/>
                </a:spcBef>
                <a:spcAft>
                  <a:spcPts val="0"/>
                </a:spcAft>
                <a:defRPr/>
              </a:pPr>
              <a:r>
                <a:rPr lang="en-US" sz="1050" b="0" dirty="0" smtClean="0">
                  <a:solidFill>
                    <a:srgbClr val="993366"/>
                  </a:solidFill>
                </a:rPr>
                <a:t>OCEAN, PROSE, SUCRE</a:t>
              </a:r>
              <a:endParaRPr lang="en-GB" sz="1050" b="0" dirty="0" smtClean="0">
                <a:solidFill>
                  <a:srgbClr val="993366"/>
                </a:solidFill>
              </a:endParaRPr>
            </a:p>
          </p:txBody>
        </p:sp>
        <p:grpSp>
          <p:nvGrpSpPr>
            <p:cNvPr id="7" name="Group 6"/>
            <p:cNvGrpSpPr/>
            <p:nvPr/>
          </p:nvGrpSpPr>
          <p:grpSpPr>
            <a:xfrm>
              <a:off x="1006475" y="1890267"/>
              <a:ext cx="7345834" cy="4563069"/>
              <a:chOff x="1006475" y="1890267"/>
              <a:chExt cx="7345834" cy="4563069"/>
            </a:xfrm>
          </p:grpSpPr>
          <p:sp>
            <p:nvSpPr>
              <p:cNvPr id="4100" name="AutoShape 5"/>
              <p:cNvSpPr>
                <a:spLocks noChangeArrowheads="1"/>
              </p:cNvSpPr>
              <p:nvPr/>
            </p:nvSpPr>
            <p:spPr bwMode="auto">
              <a:xfrm>
                <a:off x="1079971" y="1890267"/>
                <a:ext cx="7272338" cy="3814763"/>
              </a:xfrm>
              <a:prstGeom prst="roundRect">
                <a:avLst>
                  <a:gd name="adj" fmla="val 5486"/>
                </a:avLst>
              </a:prstGeom>
              <a:solidFill>
                <a:srgbClr val="FFFFFF"/>
              </a:solidFill>
              <a:ln w="3175" algn="ctr">
                <a:solidFill>
                  <a:srgbClr val="F915DB"/>
                </a:solidFill>
                <a:round/>
                <a:headEnd/>
                <a:tailEnd/>
              </a:ln>
            </p:spPr>
            <p:txBody>
              <a:bodyPr wrap="none" anchor="ctr"/>
              <a:lstStyle/>
              <a:p>
                <a:endParaRPr lang="en-GB" sz="1200" b="0">
                  <a:solidFill>
                    <a:srgbClr val="993366"/>
                  </a:solidFill>
                </a:endParaRPr>
              </a:p>
            </p:txBody>
          </p:sp>
          <p:grpSp>
            <p:nvGrpSpPr>
              <p:cNvPr id="6" name="Group 5"/>
              <p:cNvGrpSpPr/>
              <p:nvPr/>
            </p:nvGrpSpPr>
            <p:grpSpPr>
              <a:xfrm>
                <a:off x="1006475" y="4591051"/>
                <a:ext cx="7272338" cy="1862285"/>
                <a:chOff x="1006475" y="4591051"/>
                <a:chExt cx="7272338" cy="1862285"/>
              </a:xfrm>
            </p:grpSpPr>
            <p:sp>
              <p:nvSpPr>
                <p:cNvPr id="4102" name="AutoShape 10"/>
                <p:cNvSpPr>
                  <a:spLocks noChangeArrowheads="1"/>
                </p:cNvSpPr>
                <p:nvPr/>
              </p:nvSpPr>
              <p:spPr bwMode="auto">
                <a:xfrm>
                  <a:off x="1006475" y="5788025"/>
                  <a:ext cx="7272338" cy="665311"/>
                </a:xfrm>
                <a:prstGeom prst="roundRect">
                  <a:avLst>
                    <a:gd name="adj" fmla="val 40250"/>
                  </a:avLst>
                </a:prstGeom>
                <a:solidFill>
                  <a:srgbClr val="F9D2DB"/>
                </a:solidFill>
                <a:ln w="3175" algn="ctr">
                  <a:solidFill>
                    <a:srgbClr val="F915DB"/>
                  </a:solidFill>
                  <a:round/>
                  <a:headEnd/>
                  <a:tailEnd/>
                </a:ln>
              </p:spPr>
              <p:txBody>
                <a:bodyPr wrap="none" anchor="ctr"/>
                <a:lstStyle/>
                <a:p>
                  <a:endParaRPr lang="en-GB" sz="1200" b="0">
                    <a:solidFill>
                      <a:srgbClr val="993366"/>
                    </a:solidFill>
                  </a:endParaRPr>
                </a:p>
              </p:txBody>
            </p:sp>
            <p:sp>
              <p:nvSpPr>
                <p:cNvPr id="4106" name="AutoShape 17"/>
                <p:cNvSpPr>
                  <a:spLocks noChangeArrowheads="1"/>
                </p:cNvSpPr>
                <p:nvPr/>
              </p:nvSpPr>
              <p:spPr bwMode="auto">
                <a:xfrm>
                  <a:off x="1300163" y="4591051"/>
                  <a:ext cx="6840538" cy="936625"/>
                </a:xfrm>
                <a:prstGeom prst="roundRect">
                  <a:avLst>
                    <a:gd name="adj" fmla="val 40250"/>
                  </a:avLst>
                </a:prstGeom>
                <a:solidFill>
                  <a:srgbClr val="F9D2DB"/>
                </a:solidFill>
                <a:ln w="9525" algn="ctr">
                  <a:solidFill>
                    <a:srgbClr val="F915DB"/>
                  </a:solidFill>
                  <a:round/>
                  <a:headEnd/>
                  <a:tailEnd/>
                </a:ln>
              </p:spPr>
              <p:txBody>
                <a:bodyPr wrap="none" anchor="ctr"/>
                <a:lstStyle/>
                <a:p>
                  <a:endParaRPr lang="en-GB" sz="1200" b="0">
                    <a:solidFill>
                      <a:srgbClr val="993366"/>
                    </a:solidFill>
                    <a:latin typeface="Arial" charset="0"/>
                  </a:endParaRPr>
                </a:p>
              </p:txBody>
            </p:sp>
          </p:grpSp>
        </p:grpSp>
        <p:sp>
          <p:nvSpPr>
            <p:cNvPr id="4107" name="Text Box 18"/>
            <p:cNvSpPr txBox="1">
              <a:spLocks noChangeArrowheads="1"/>
            </p:cNvSpPr>
            <p:nvPr/>
          </p:nvSpPr>
          <p:spPr bwMode="auto">
            <a:xfrm>
              <a:off x="2627784" y="4640263"/>
              <a:ext cx="4176713"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400" dirty="0">
                  <a:solidFill>
                    <a:srgbClr val="993366"/>
                  </a:solidFill>
                  <a:latin typeface="Arial" charset="0"/>
                </a:rPr>
                <a:t>Advanced Software Engineering</a:t>
              </a:r>
            </a:p>
          </p:txBody>
        </p:sp>
        <p:sp>
          <p:nvSpPr>
            <p:cNvPr id="21" name="Rectangle 19"/>
            <p:cNvSpPr>
              <a:spLocks noChangeArrowheads="1"/>
            </p:cNvSpPr>
            <p:nvPr/>
          </p:nvSpPr>
          <p:spPr bwMode="auto">
            <a:xfrm>
              <a:off x="1300163" y="4970463"/>
              <a:ext cx="143986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5000"/>
                </a:spcBef>
                <a:spcAft>
                  <a:spcPts val="0"/>
                </a:spcAft>
                <a:defRPr/>
              </a:pPr>
              <a:r>
                <a:rPr lang="en-GB" sz="1050" dirty="0" err="1">
                  <a:solidFill>
                    <a:srgbClr val="993366"/>
                  </a:solidFill>
                  <a:latin typeface="Verdana"/>
                </a:rPr>
                <a:t>MODAClouds</a:t>
              </a:r>
              <a:endParaRPr lang="en-GB" sz="1050" dirty="0">
                <a:solidFill>
                  <a:srgbClr val="993366"/>
                </a:solidFill>
                <a:latin typeface="Verdana"/>
              </a:endParaRPr>
            </a:p>
          </p:txBody>
        </p:sp>
        <p:sp>
          <p:nvSpPr>
            <p:cNvPr id="22" name="Rectangle 20"/>
            <p:cNvSpPr>
              <a:spLocks noChangeArrowheads="1"/>
            </p:cNvSpPr>
            <p:nvPr/>
          </p:nvSpPr>
          <p:spPr bwMode="auto">
            <a:xfrm>
              <a:off x="6411913" y="4970463"/>
              <a:ext cx="1439862"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5000"/>
                </a:spcBef>
                <a:spcAft>
                  <a:spcPts val="0"/>
                </a:spcAft>
                <a:defRPr/>
              </a:pPr>
              <a:r>
                <a:rPr lang="en-GB" sz="1050" b="0" dirty="0">
                  <a:solidFill>
                    <a:srgbClr val="993366"/>
                  </a:solidFill>
                  <a:latin typeface="Verdana"/>
                </a:rPr>
                <a:t>MIDAS</a:t>
              </a:r>
            </a:p>
          </p:txBody>
        </p:sp>
        <p:sp>
          <p:nvSpPr>
            <p:cNvPr id="23" name="Rectangle 21"/>
            <p:cNvSpPr>
              <a:spLocks noChangeArrowheads="1"/>
            </p:cNvSpPr>
            <p:nvPr/>
          </p:nvSpPr>
          <p:spPr bwMode="auto">
            <a:xfrm>
              <a:off x="3748088" y="4968875"/>
              <a:ext cx="1439862"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5000"/>
                </a:spcBef>
                <a:spcAft>
                  <a:spcPts val="0"/>
                </a:spcAft>
                <a:defRPr/>
              </a:pPr>
              <a:r>
                <a:rPr lang="en-GB" sz="1050" b="0" dirty="0">
                  <a:solidFill>
                    <a:srgbClr val="993366"/>
                  </a:solidFill>
                  <a:latin typeface="Verdana"/>
                </a:rPr>
                <a:t>PROWESS</a:t>
              </a:r>
            </a:p>
          </p:txBody>
        </p:sp>
        <p:sp>
          <p:nvSpPr>
            <p:cNvPr id="24" name="Rectangle 22"/>
            <p:cNvSpPr>
              <a:spLocks noChangeArrowheads="1"/>
            </p:cNvSpPr>
            <p:nvPr/>
          </p:nvSpPr>
          <p:spPr bwMode="auto">
            <a:xfrm>
              <a:off x="5080000" y="4968875"/>
              <a:ext cx="1439863"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5000"/>
                </a:spcBef>
                <a:spcAft>
                  <a:spcPts val="0"/>
                </a:spcAft>
                <a:defRPr/>
              </a:pPr>
              <a:r>
                <a:rPr lang="en-GB" sz="1050" b="0" dirty="0">
                  <a:solidFill>
                    <a:srgbClr val="993366"/>
                  </a:solidFill>
                  <a:latin typeface="Verdana"/>
                </a:rPr>
                <a:t>U-QASAR</a:t>
              </a:r>
            </a:p>
          </p:txBody>
        </p:sp>
        <p:sp>
          <p:nvSpPr>
            <p:cNvPr id="25" name="Rectangle 23"/>
            <p:cNvSpPr>
              <a:spLocks noChangeArrowheads="1"/>
            </p:cNvSpPr>
            <p:nvPr/>
          </p:nvSpPr>
          <p:spPr bwMode="auto">
            <a:xfrm>
              <a:off x="2644775" y="4968875"/>
              <a:ext cx="143986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25000"/>
                </a:spcBef>
                <a:spcAft>
                  <a:spcPts val="0"/>
                </a:spcAft>
                <a:defRPr/>
              </a:pPr>
              <a:r>
                <a:rPr lang="en-GB" sz="1050" dirty="0">
                  <a:solidFill>
                    <a:srgbClr val="993366"/>
                  </a:solidFill>
                  <a:latin typeface="Verdana"/>
                </a:rPr>
                <a:t>ARTIST</a:t>
              </a:r>
            </a:p>
          </p:txBody>
        </p:sp>
        <p:sp>
          <p:nvSpPr>
            <p:cNvPr id="27" name="Rounded Rectangle 26"/>
            <p:cNvSpPr/>
            <p:nvPr/>
          </p:nvSpPr>
          <p:spPr bwMode="auto">
            <a:xfrm>
              <a:off x="1212850" y="2500313"/>
              <a:ext cx="2535238" cy="1554162"/>
            </a:xfrm>
            <a:prstGeom prst="roundRect">
              <a:avLst/>
            </a:prstGeom>
            <a:ln w="3175">
              <a:solidFill>
                <a:srgbClr val="F915DB"/>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0" fontAlgn="auto" hangingPunct="0">
                <a:spcAft>
                  <a:spcPts val="0"/>
                </a:spcAft>
                <a:defRPr/>
              </a:pPr>
              <a:r>
                <a:rPr lang="fr-BE" sz="1000" b="0" dirty="0">
                  <a:solidFill>
                    <a:srgbClr val="993366"/>
                  </a:solidFill>
                </a:rPr>
                <a:t>		</a:t>
              </a:r>
              <a:endParaRPr lang="en-GB" sz="1000" b="0" dirty="0">
                <a:solidFill>
                  <a:srgbClr val="993366"/>
                </a:solidFill>
              </a:endParaRPr>
            </a:p>
          </p:txBody>
        </p:sp>
        <p:grpSp>
          <p:nvGrpSpPr>
            <p:cNvPr id="5" name="Group 4"/>
            <p:cNvGrpSpPr/>
            <p:nvPr/>
          </p:nvGrpSpPr>
          <p:grpSpPr>
            <a:xfrm>
              <a:off x="1509713" y="1987978"/>
              <a:ext cx="6244486" cy="2376488"/>
              <a:chOff x="1509713" y="1987978"/>
              <a:chExt cx="6244486" cy="2376488"/>
            </a:xfrm>
          </p:grpSpPr>
          <p:sp>
            <p:nvSpPr>
              <p:cNvPr id="4101" name="AutoShape 6"/>
              <p:cNvSpPr>
                <a:spLocks noChangeArrowheads="1"/>
              </p:cNvSpPr>
              <p:nvPr/>
            </p:nvSpPr>
            <p:spPr bwMode="auto">
              <a:xfrm>
                <a:off x="4226774" y="1987978"/>
                <a:ext cx="3527425" cy="2376488"/>
              </a:xfrm>
              <a:prstGeom prst="roundRect">
                <a:avLst>
                  <a:gd name="adj" fmla="val 16667"/>
                </a:avLst>
              </a:prstGeom>
              <a:solidFill>
                <a:srgbClr val="F9D2DB">
                  <a:alpha val="78822"/>
                </a:srgbClr>
              </a:solidFill>
              <a:ln w="9525" algn="ctr">
                <a:solidFill>
                  <a:srgbClr val="F915DB"/>
                </a:solidFill>
                <a:round/>
                <a:headEnd/>
                <a:tailEnd/>
              </a:ln>
            </p:spPr>
            <p:txBody>
              <a:bodyPr wrap="none" anchor="ctr"/>
              <a:lstStyle/>
              <a:p>
                <a:pPr algn="ctr"/>
                <a:r>
                  <a:rPr lang="fr-BE" sz="1200" dirty="0" err="1">
                    <a:solidFill>
                      <a:srgbClr val="993366"/>
                    </a:solidFill>
                  </a:rPr>
                  <a:t>PaaSage</a:t>
                </a:r>
                <a:endParaRPr lang="fr-BE" sz="1200" dirty="0">
                  <a:solidFill>
                    <a:srgbClr val="993366"/>
                  </a:solidFill>
                </a:endParaRPr>
              </a:p>
              <a:p>
                <a:pPr algn="ctr"/>
                <a:r>
                  <a:rPr lang="fr-BE" sz="1200" b="0" dirty="0" err="1">
                    <a:solidFill>
                      <a:srgbClr val="993366"/>
                    </a:solidFill>
                  </a:rPr>
                  <a:t>Celar</a:t>
                </a:r>
                <a:endParaRPr lang="fr-BE" sz="1200" b="0" dirty="0">
                  <a:solidFill>
                    <a:srgbClr val="993366"/>
                  </a:solidFill>
                </a:endParaRPr>
              </a:p>
              <a:p>
                <a:pPr algn="ctr"/>
                <a:r>
                  <a:rPr lang="fr-BE" sz="1200" b="0" dirty="0">
                    <a:solidFill>
                      <a:srgbClr val="993366"/>
                    </a:solidFill>
                  </a:rPr>
                  <a:t>LEADS</a:t>
                </a:r>
              </a:p>
              <a:p>
                <a:pPr algn="ctr"/>
                <a:r>
                  <a:rPr lang="fr-BE" sz="1200" b="0" dirty="0" err="1">
                    <a:solidFill>
                      <a:srgbClr val="993366"/>
                    </a:solidFill>
                  </a:rPr>
                  <a:t>BigFoot</a:t>
                </a:r>
                <a:endParaRPr lang="fr-BE" sz="1200" b="0" dirty="0">
                  <a:solidFill>
                    <a:srgbClr val="993366"/>
                  </a:solidFill>
                </a:endParaRPr>
              </a:p>
              <a:p>
                <a:pPr algn="ctr"/>
                <a:r>
                  <a:rPr lang="fr-BE" sz="1200" b="0" dirty="0" err="1">
                    <a:solidFill>
                      <a:srgbClr val="993366"/>
                    </a:solidFill>
                  </a:rPr>
                  <a:t>CloudSpaces</a:t>
                </a:r>
                <a:endParaRPr lang="fr-BE" sz="1200" b="0" dirty="0">
                  <a:solidFill>
                    <a:srgbClr val="993366"/>
                  </a:solidFill>
                </a:endParaRPr>
              </a:p>
              <a:p>
                <a:pPr algn="ctr"/>
                <a:r>
                  <a:rPr lang="fr-BE" sz="1200" b="0" dirty="0">
                    <a:solidFill>
                      <a:srgbClr val="993366"/>
                    </a:solidFill>
                  </a:rPr>
                  <a:t>HARNESS</a:t>
                </a:r>
              </a:p>
              <a:p>
                <a:pPr algn="ctr"/>
                <a:r>
                  <a:rPr lang="fr-BE" sz="1200" b="0" dirty="0" err="1">
                    <a:solidFill>
                      <a:srgbClr val="993366"/>
                    </a:solidFill>
                  </a:rPr>
                  <a:t>OpenI</a:t>
                </a:r>
                <a:endParaRPr lang="fr-BE" sz="1200" b="0" dirty="0">
                  <a:solidFill>
                    <a:srgbClr val="993366"/>
                  </a:solidFill>
                </a:endParaRPr>
              </a:p>
            </p:txBody>
          </p:sp>
          <p:sp>
            <p:nvSpPr>
              <p:cNvPr id="4115" name="TextBox 27"/>
              <p:cNvSpPr txBox="1">
                <a:spLocks noChangeArrowheads="1"/>
              </p:cNvSpPr>
              <p:nvPr/>
            </p:nvSpPr>
            <p:spPr bwMode="auto">
              <a:xfrm>
                <a:off x="1509713" y="2743200"/>
                <a:ext cx="1993900" cy="10002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BE" sz="1200" b="0" dirty="0" err="1">
                    <a:solidFill>
                      <a:srgbClr val="993366"/>
                    </a:solidFill>
                    <a:latin typeface="Verdana" pitchFamily="34" charset="0"/>
                  </a:rPr>
                  <a:t>Broker@Cloud</a:t>
                </a:r>
                <a:endParaRPr lang="fr-BE" sz="1200" b="0" dirty="0">
                  <a:solidFill>
                    <a:srgbClr val="993366"/>
                  </a:solidFill>
                  <a:latin typeface="Verdana" pitchFamily="34" charset="0"/>
                </a:endParaRPr>
              </a:p>
              <a:p>
                <a:pPr algn="ctr"/>
                <a:r>
                  <a:rPr lang="fr-BE" sz="1200" dirty="0">
                    <a:solidFill>
                      <a:srgbClr val="993366"/>
                    </a:solidFill>
                    <a:latin typeface="Verdana" pitchFamily="34" charset="0"/>
                  </a:rPr>
                  <a:t>COMPOSE</a:t>
                </a:r>
              </a:p>
              <a:p>
                <a:pPr algn="ctr"/>
                <a:r>
                  <a:rPr lang="fr-BE" sz="1200" b="0" dirty="0" err="1">
                    <a:solidFill>
                      <a:srgbClr val="993366"/>
                    </a:solidFill>
                    <a:latin typeface="Verdana" pitchFamily="34" charset="0"/>
                  </a:rPr>
                  <a:t>CloudScale</a:t>
                </a:r>
                <a:endParaRPr lang="fr-BE" sz="1200" b="0" dirty="0">
                  <a:solidFill>
                    <a:srgbClr val="993366"/>
                  </a:solidFill>
                  <a:latin typeface="Verdana" pitchFamily="34" charset="0"/>
                </a:endParaRPr>
              </a:p>
              <a:p>
                <a:pPr algn="ctr"/>
                <a:r>
                  <a:rPr lang="fr-BE" sz="1200" b="0" dirty="0" err="1" smtClean="0">
                    <a:solidFill>
                      <a:srgbClr val="993366"/>
                    </a:solidFill>
                    <a:latin typeface="Verdana" pitchFamily="34" charset="0"/>
                  </a:rPr>
                  <a:t>BETaas</a:t>
                </a:r>
                <a:endParaRPr lang="fr-BE" sz="1200" b="0" dirty="0">
                  <a:solidFill>
                    <a:srgbClr val="993366"/>
                  </a:solidFill>
                  <a:latin typeface="Verdana" pitchFamily="34" charset="0"/>
                </a:endParaRPr>
              </a:p>
              <a:p>
                <a:pPr algn="just"/>
                <a:endParaRPr lang="en-GB" sz="1100" dirty="0">
                  <a:solidFill>
                    <a:srgbClr val="993366"/>
                  </a:solidFill>
                  <a:latin typeface="Verdana" pitchFamily="34" charset="0"/>
                </a:endParaRPr>
              </a:p>
            </p:txBody>
          </p:sp>
        </p:grpSp>
        <p:sp>
          <p:nvSpPr>
            <p:cNvPr id="29" name="TextBox 28"/>
            <p:cNvSpPr txBox="1"/>
            <p:nvPr/>
          </p:nvSpPr>
          <p:spPr>
            <a:xfrm>
              <a:off x="2339975" y="5216525"/>
              <a:ext cx="1562100" cy="222250"/>
            </a:xfrm>
            <a:prstGeom prst="rect">
              <a:avLst/>
            </a:prstGeom>
            <a:noFill/>
          </p:spPr>
          <p:txBody>
            <a:bodyPr>
              <a:spAutoFit/>
            </a:bodyPr>
            <a:lstStyle/>
            <a:p>
              <a:pPr fontAlgn="auto">
                <a:spcBef>
                  <a:spcPts val="0"/>
                </a:spcBef>
                <a:spcAft>
                  <a:spcPts val="0"/>
                </a:spcAft>
                <a:defRPr/>
              </a:pPr>
              <a:r>
                <a:rPr lang="fr-BE" sz="1050" b="0" dirty="0">
                  <a:solidFill>
                    <a:srgbClr val="993366"/>
                  </a:solidFill>
                  <a:latin typeface="Verdana"/>
                </a:rPr>
                <a:t>MARKOS</a:t>
              </a:r>
              <a:endParaRPr lang="en-GB" sz="1050" b="0" dirty="0">
                <a:solidFill>
                  <a:srgbClr val="993366"/>
                </a:solidFill>
                <a:latin typeface="Verdana"/>
              </a:endParaRPr>
            </a:p>
          </p:txBody>
        </p:sp>
        <p:sp>
          <p:nvSpPr>
            <p:cNvPr id="30" name="TextBox 29"/>
            <p:cNvSpPr txBox="1"/>
            <p:nvPr/>
          </p:nvSpPr>
          <p:spPr>
            <a:xfrm>
              <a:off x="4251325" y="5205413"/>
              <a:ext cx="1120775" cy="220662"/>
            </a:xfrm>
            <a:prstGeom prst="rect">
              <a:avLst/>
            </a:prstGeom>
            <a:noFill/>
          </p:spPr>
          <p:txBody>
            <a:bodyPr>
              <a:spAutoFit/>
            </a:bodyPr>
            <a:lstStyle/>
            <a:p>
              <a:pPr fontAlgn="auto">
                <a:spcBef>
                  <a:spcPts val="0"/>
                </a:spcBef>
                <a:spcAft>
                  <a:spcPts val="0"/>
                </a:spcAft>
                <a:defRPr/>
              </a:pPr>
              <a:r>
                <a:rPr lang="fr-BE" sz="1050" b="0" dirty="0">
                  <a:solidFill>
                    <a:srgbClr val="993366"/>
                  </a:solidFill>
                  <a:latin typeface="Verdana"/>
                </a:rPr>
                <a:t>RISCOSS</a:t>
              </a:r>
              <a:endParaRPr lang="en-GB" sz="1050" b="0" dirty="0">
                <a:solidFill>
                  <a:srgbClr val="993366"/>
                </a:solidFill>
                <a:latin typeface="Verdana"/>
              </a:endParaRPr>
            </a:p>
          </p:txBody>
        </p:sp>
        <p:sp>
          <p:nvSpPr>
            <p:cNvPr id="31" name="TextBox 30"/>
            <p:cNvSpPr txBox="1"/>
            <p:nvPr/>
          </p:nvSpPr>
          <p:spPr>
            <a:xfrm>
              <a:off x="5732463" y="5216525"/>
              <a:ext cx="1304925" cy="222250"/>
            </a:xfrm>
            <a:prstGeom prst="rect">
              <a:avLst/>
            </a:prstGeom>
            <a:noFill/>
          </p:spPr>
          <p:txBody>
            <a:bodyPr>
              <a:spAutoFit/>
            </a:bodyPr>
            <a:lstStyle/>
            <a:p>
              <a:pPr fontAlgn="auto">
                <a:spcBef>
                  <a:spcPts val="0"/>
                </a:spcBef>
                <a:spcAft>
                  <a:spcPts val="0"/>
                </a:spcAft>
                <a:defRPr/>
              </a:pPr>
              <a:r>
                <a:rPr lang="fr-BE" sz="1050" b="0" dirty="0">
                  <a:solidFill>
                    <a:srgbClr val="993366"/>
                  </a:solidFill>
                  <a:latin typeface="Verdana"/>
                </a:rPr>
                <a:t>OSSMETER</a:t>
              </a:r>
              <a:endParaRPr lang="en-GB" sz="1050" b="0" dirty="0">
                <a:solidFill>
                  <a:srgbClr val="993366"/>
                </a:solidFill>
                <a:latin typeface="Verdana"/>
              </a:endParaRPr>
            </a:p>
          </p:txBody>
        </p:sp>
        <p:sp>
          <p:nvSpPr>
            <p:cNvPr id="3" name="TextBox 2"/>
            <p:cNvSpPr txBox="1"/>
            <p:nvPr/>
          </p:nvSpPr>
          <p:spPr>
            <a:xfrm>
              <a:off x="3076699" y="5833452"/>
              <a:ext cx="3799557" cy="307777"/>
            </a:xfrm>
            <a:prstGeom prst="rect">
              <a:avLst/>
            </a:prstGeom>
            <a:noFill/>
          </p:spPr>
          <p:txBody>
            <a:bodyPr wrap="square" rtlCol="0">
              <a:spAutoFit/>
            </a:bodyPr>
            <a:lstStyle/>
            <a:p>
              <a:r>
                <a:rPr lang="en-GB" sz="1400" dirty="0">
                  <a:solidFill>
                    <a:srgbClr val="993366"/>
                  </a:solidFill>
                  <a:latin typeface="Arial" charset="0"/>
                </a:rPr>
                <a:t>Coordination</a:t>
              </a:r>
              <a:r>
                <a:rPr lang="en-GB" sz="1200" b="0" dirty="0" smtClean="0">
                  <a:solidFill>
                    <a:srgbClr val="0F5494"/>
                  </a:solidFill>
                </a:rPr>
                <a:t> </a:t>
              </a:r>
              <a:r>
                <a:rPr lang="en-GB" sz="1400" dirty="0">
                  <a:solidFill>
                    <a:srgbClr val="993366"/>
                  </a:solidFill>
                  <a:latin typeface="Arial" charset="0"/>
                </a:rPr>
                <a:t>and Support Actions</a:t>
              </a:r>
            </a:p>
          </p:txBody>
        </p:sp>
        <p:sp>
          <p:nvSpPr>
            <p:cNvPr id="4113" name="Text Box 30"/>
            <p:cNvSpPr txBox="1">
              <a:spLocks noChangeArrowheads="1"/>
            </p:cNvSpPr>
            <p:nvPr/>
          </p:nvSpPr>
          <p:spPr bwMode="auto">
            <a:xfrm>
              <a:off x="4935538" y="1981200"/>
              <a:ext cx="2159000"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400" dirty="0">
                  <a:solidFill>
                    <a:srgbClr val="993366"/>
                  </a:solidFill>
                  <a:latin typeface="Arial" charset="0"/>
                </a:rPr>
                <a:t>Cloud Computing</a:t>
              </a:r>
              <a:endParaRPr lang="en-GB" sz="1400" dirty="0">
                <a:solidFill>
                  <a:srgbClr val="993366"/>
                </a:solidFill>
                <a:latin typeface="Arial" charset="0"/>
              </a:endParaRPr>
            </a:p>
          </p:txBody>
        </p:sp>
        <p:sp>
          <p:nvSpPr>
            <p:cNvPr id="4105" name="Text Box 16"/>
            <p:cNvSpPr txBox="1">
              <a:spLocks noChangeArrowheads="1"/>
            </p:cNvSpPr>
            <p:nvPr/>
          </p:nvSpPr>
          <p:spPr bwMode="auto">
            <a:xfrm>
              <a:off x="1190886" y="1911350"/>
              <a:ext cx="25622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dirty="0">
                  <a:solidFill>
                    <a:srgbClr val="993366"/>
                  </a:solidFill>
                  <a:latin typeface="Arial" charset="0"/>
                </a:rPr>
                <a:t>Internet of Services</a:t>
              </a:r>
              <a:endParaRPr lang="en-GB" sz="2000" dirty="0">
                <a:solidFill>
                  <a:srgbClr val="993366"/>
                </a:solidFill>
                <a:latin typeface="Arial" charset="0"/>
              </a:endParaRPr>
            </a:p>
          </p:txBody>
        </p:sp>
      </p:grpSp>
      <p:sp>
        <p:nvSpPr>
          <p:cNvPr id="28" name="TextBox 27"/>
          <p:cNvSpPr txBox="1"/>
          <p:nvPr/>
        </p:nvSpPr>
        <p:spPr>
          <a:xfrm>
            <a:off x="323528" y="5774369"/>
            <a:ext cx="8496945" cy="750975"/>
          </a:xfrm>
          <a:prstGeom prst="rect">
            <a:avLst/>
          </a:prstGeom>
          <a:noFill/>
        </p:spPr>
        <p:txBody>
          <a:bodyPr wrap="square" rtlCol="0">
            <a:spAutoFit/>
          </a:bodyPr>
          <a:lstStyle/>
          <a:p>
            <a:pPr>
              <a:lnSpc>
                <a:spcPct val="80000"/>
              </a:lnSpc>
              <a:spcBef>
                <a:spcPct val="20000"/>
              </a:spcBef>
              <a:buClr>
                <a:srgbClr val="6DB6FF"/>
              </a:buClr>
              <a:buSzPct val="150000"/>
            </a:pPr>
            <a:endParaRPr lang="en-GB" sz="1600" b="0" dirty="0">
              <a:solidFill>
                <a:srgbClr val="0F5494"/>
              </a:solidFill>
              <a:hlinkClick r:id="rId3"/>
            </a:endParaRPr>
          </a:p>
          <a:p>
            <a:r>
              <a:rPr lang="en-GB" sz="1600" b="0" dirty="0" smtClean="0">
                <a:solidFill>
                  <a:srgbClr val="3166CF"/>
                </a:solidFill>
                <a:hlinkClick r:id="rId3"/>
              </a:rPr>
              <a:t>http</a:t>
            </a:r>
            <a:r>
              <a:rPr lang="en-GB" sz="1600" b="0" dirty="0">
                <a:solidFill>
                  <a:srgbClr val="3166CF"/>
                </a:solidFill>
                <a:hlinkClick r:id="rId3"/>
              </a:rPr>
              <a:t>://</a:t>
            </a:r>
            <a:r>
              <a:rPr lang="en-GB" sz="1600" b="0" dirty="0" smtClean="0">
                <a:solidFill>
                  <a:srgbClr val="3166CF"/>
                </a:solidFill>
                <a:hlinkClick r:id="rId3"/>
              </a:rPr>
              <a:t>cordis.europa.eu/fp7/ict/ssai/docs/projects/factsheets-call8-brochure.pdf</a:t>
            </a:r>
            <a:endParaRPr lang="en-GB" sz="1600" b="0" dirty="0" smtClean="0">
              <a:solidFill>
                <a:srgbClr val="3166CF"/>
              </a:solidFill>
            </a:endParaRPr>
          </a:p>
          <a:p>
            <a:endParaRPr lang="en-GB" sz="1400" b="0" dirty="0">
              <a:solidFill>
                <a:srgbClr val="0F5494"/>
              </a:solidFill>
            </a:endParaRPr>
          </a:p>
        </p:txBody>
      </p:sp>
      <p:sp>
        <p:nvSpPr>
          <p:cNvPr id="32" name="TextBox 31"/>
          <p:cNvSpPr txBox="1"/>
          <p:nvPr/>
        </p:nvSpPr>
        <p:spPr>
          <a:xfrm>
            <a:off x="5419081" y="5119300"/>
            <a:ext cx="1061311" cy="253916"/>
          </a:xfrm>
          <a:prstGeom prst="rect">
            <a:avLst/>
          </a:prstGeom>
          <a:noFill/>
        </p:spPr>
        <p:txBody>
          <a:bodyPr>
            <a:spAutoFit/>
          </a:bodyPr>
          <a:lstStyle/>
          <a:p>
            <a:pPr fontAlgn="auto">
              <a:spcBef>
                <a:spcPts val="0"/>
              </a:spcBef>
              <a:spcAft>
                <a:spcPts val="0"/>
              </a:spcAft>
              <a:defRPr/>
            </a:pPr>
            <a:r>
              <a:rPr lang="fr-BE" sz="1050" b="0" dirty="0" smtClean="0">
                <a:solidFill>
                  <a:srgbClr val="993366"/>
                </a:solidFill>
                <a:latin typeface="Verdana"/>
              </a:rPr>
              <a:t>SUCRE</a:t>
            </a:r>
            <a:endParaRPr lang="en-GB" sz="1050" b="0" dirty="0">
              <a:solidFill>
                <a:srgbClr val="993366"/>
              </a:solidFill>
              <a:latin typeface="Verdana"/>
            </a:endParaRPr>
          </a:p>
        </p:txBody>
      </p:sp>
      <p:sp>
        <p:nvSpPr>
          <p:cNvPr id="33" name="TextBox 32"/>
          <p:cNvSpPr txBox="1"/>
          <p:nvPr/>
        </p:nvSpPr>
        <p:spPr>
          <a:xfrm>
            <a:off x="4158761" y="5143289"/>
            <a:ext cx="1061311" cy="253916"/>
          </a:xfrm>
          <a:prstGeom prst="rect">
            <a:avLst/>
          </a:prstGeom>
          <a:noFill/>
        </p:spPr>
        <p:txBody>
          <a:bodyPr>
            <a:spAutoFit/>
          </a:bodyPr>
          <a:lstStyle/>
          <a:p>
            <a:pPr fontAlgn="auto">
              <a:spcBef>
                <a:spcPts val="0"/>
              </a:spcBef>
              <a:spcAft>
                <a:spcPts val="0"/>
              </a:spcAft>
              <a:defRPr/>
            </a:pPr>
            <a:r>
              <a:rPr lang="fr-BE" sz="1050" b="0" dirty="0" smtClean="0">
                <a:solidFill>
                  <a:srgbClr val="993366"/>
                </a:solidFill>
                <a:latin typeface="Verdana"/>
              </a:rPr>
              <a:t>OCEAN</a:t>
            </a:r>
            <a:endParaRPr lang="en-GB" sz="1050" b="0" dirty="0">
              <a:solidFill>
                <a:srgbClr val="993366"/>
              </a:solidFill>
              <a:latin typeface="Verdana"/>
            </a:endParaRPr>
          </a:p>
        </p:txBody>
      </p:sp>
      <p:sp>
        <p:nvSpPr>
          <p:cNvPr id="34" name="TextBox 33"/>
          <p:cNvSpPr txBox="1"/>
          <p:nvPr/>
        </p:nvSpPr>
        <p:spPr>
          <a:xfrm>
            <a:off x="2646593" y="5143289"/>
            <a:ext cx="1061311" cy="253916"/>
          </a:xfrm>
          <a:prstGeom prst="rect">
            <a:avLst/>
          </a:prstGeom>
          <a:noFill/>
        </p:spPr>
        <p:txBody>
          <a:bodyPr>
            <a:spAutoFit/>
          </a:bodyPr>
          <a:lstStyle/>
          <a:p>
            <a:pPr fontAlgn="auto">
              <a:spcBef>
                <a:spcPts val="0"/>
              </a:spcBef>
              <a:spcAft>
                <a:spcPts val="0"/>
              </a:spcAft>
              <a:defRPr/>
            </a:pPr>
            <a:r>
              <a:rPr lang="fr-BE" sz="1050" b="0" dirty="0" smtClean="0">
                <a:solidFill>
                  <a:srgbClr val="993366"/>
                </a:solidFill>
                <a:latin typeface="Verdana"/>
              </a:rPr>
              <a:t>PROSE</a:t>
            </a:r>
            <a:endParaRPr lang="en-GB" sz="1050" b="0" dirty="0">
              <a:solidFill>
                <a:srgbClr val="993366"/>
              </a:solidFill>
              <a:latin typeface="Verdana"/>
            </a:endParaRPr>
          </a:p>
        </p:txBody>
      </p:sp>
      <p:sp>
        <p:nvSpPr>
          <p:cNvPr id="4" name="TextBox 3"/>
          <p:cNvSpPr txBox="1"/>
          <p:nvPr/>
        </p:nvSpPr>
        <p:spPr>
          <a:xfrm>
            <a:off x="2135960" y="5528265"/>
            <a:ext cx="5304127" cy="338554"/>
          </a:xfrm>
          <a:prstGeom prst="rect">
            <a:avLst/>
          </a:prstGeom>
          <a:noFill/>
        </p:spPr>
        <p:txBody>
          <a:bodyPr wrap="square" rtlCol="0">
            <a:spAutoFit/>
          </a:bodyPr>
          <a:lstStyle/>
          <a:p>
            <a:r>
              <a:rPr lang="en-GB" sz="1600" dirty="0">
                <a:solidFill>
                  <a:srgbClr val="0F5494"/>
                </a:solidFill>
              </a:rPr>
              <a:t>Call 8: </a:t>
            </a:r>
            <a:r>
              <a:rPr lang="en-GB" sz="1600" dirty="0" smtClean="0">
                <a:solidFill>
                  <a:srgbClr val="0F5494"/>
                </a:solidFill>
              </a:rPr>
              <a:t>EU contribution </a:t>
            </a:r>
            <a:r>
              <a:rPr lang="en-GB" sz="1600" dirty="0">
                <a:solidFill>
                  <a:srgbClr val="0F5494"/>
                </a:solidFill>
              </a:rPr>
              <a:t>= €70 million</a:t>
            </a:r>
          </a:p>
        </p:txBody>
      </p:sp>
    </p:spTree>
    <p:extLst>
      <p:ext uri="{BB962C8B-B14F-4D97-AF65-F5344CB8AC3E}">
        <p14:creationId xmlns:p14="http://schemas.microsoft.com/office/powerpoint/2010/main" val="784793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99592" y="1340768"/>
            <a:ext cx="7056784" cy="4463086"/>
            <a:chOff x="395536" y="260648"/>
            <a:chExt cx="7929788" cy="5963761"/>
          </a:xfrm>
        </p:grpSpPr>
        <p:sp>
          <p:nvSpPr>
            <p:cNvPr id="6" name="Rectangle 5"/>
            <p:cNvSpPr/>
            <p:nvPr/>
          </p:nvSpPr>
          <p:spPr>
            <a:xfrm>
              <a:off x="395536" y="260648"/>
              <a:ext cx="7848872" cy="496855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7" name="Rectangle 6"/>
            <p:cNvSpPr/>
            <p:nvPr/>
          </p:nvSpPr>
          <p:spPr>
            <a:xfrm>
              <a:off x="6156176" y="332656"/>
              <a:ext cx="1944216" cy="33843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8" name="Rectangle 7"/>
            <p:cNvSpPr/>
            <p:nvPr/>
          </p:nvSpPr>
          <p:spPr>
            <a:xfrm>
              <a:off x="539552" y="332656"/>
              <a:ext cx="5328592" cy="33843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9" name="Rounded Rectangle 8"/>
            <p:cNvSpPr/>
            <p:nvPr/>
          </p:nvSpPr>
          <p:spPr>
            <a:xfrm>
              <a:off x="683568" y="1196752"/>
              <a:ext cx="1930855"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sp>
          <p:nvSpPr>
            <p:cNvPr id="10" name="Rounded Rectangle 9"/>
            <p:cNvSpPr/>
            <p:nvPr/>
          </p:nvSpPr>
          <p:spPr>
            <a:xfrm>
              <a:off x="4400888" y="1196752"/>
              <a:ext cx="1323240"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sp>
          <p:nvSpPr>
            <p:cNvPr id="11" name="Rounded Rectangle 10"/>
            <p:cNvSpPr/>
            <p:nvPr/>
          </p:nvSpPr>
          <p:spPr>
            <a:xfrm>
              <a:off x="2742106" y="1196752"/>
              <a:ext cx="1368150"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dirty="0">
                <a:solidFill>
                  <a:prstClr val="white"/>
                </a:solidFill>
              </a:endParaRPr>
            </a:p>
          </p:txBody>
        </p:sp>
        <p:sp>
          <p:nvSpPr>
            <p:cNvPr id="12" name="Rounded Rectangle 11"/>
            <p:cNvSpPr/>
            <p:nvPr/>
          </p:nvSpPr>
          <p:spPr>
            <a:xfrm>
              <a:off x="6300192" y="1299883"/>
              <a:ext cx="1656184"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3" name="Rounded Rectangle 12"/>
            <p:cNvSpPr/>
            <p:nvPr/>
          </p:nvSpPr>
          <p:spPr>
            <a:xfrm>
              <a:off x="683567" y="3933055"/>
              <a:ext cx="518457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4" name="Rounded Rectangle 13"/>
            <p:cNvSpPr/>
            <p:nvPr/>
          </p:nvSpPr>
          <p:spPr>
            <a:xfrm>
              <a:off x="476452" y="5360312"/>
              <a:ext cx="7848872" cy="86409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5" name="TextBox 14"/>
            <p:cNvSpPr txBox="1"/>
            <p:nvPr/>
          </p:nvSpPr>
          <p:spPr>
            <a:xfrm>
              <a:off x="722572" y="434138"/>
              <a:ext cx="4608512" cy="369332"/>
            </a:xfrm>
            <a:prstGeom prst="rect">
              <a:avLst/>
            </a:prstGeom>
            <a:noFill/>
          </p:spPr>
          <p:txBody>
            <a:bodyPr wrap="square" rtlCol="0">
              <a:spAutoFit/>
            </a:bodyPr>
            <a:lstStyle/>
            <a:p>
              <a:pPr algn="ctr" fontAlgn="auto">
                <a:spcBef>
                  <a:spcPts val="0"/>
                </a:spcBef>
                <a:spcAft>
                  <a:spcPts val="0"/>
                </a:spcAft>
              </a:pPr>
              <a:r>
                <a:rPr lang="fr-BE" sz="1800" b="0" dirty="0" smtClean="0">
                  <a:solidFill>
                    <a:prstClr val="black"/>
                  </a:solidFill>
                  <a:latin typeface="Calibri"/>
                </a:rPr>
                <a:t>Cloud </a:t>
              </a:r>
              <a:r>
                <a:rPr lang="fr-BE" sz="1800" b="0" dirty="0" err="1" smtClean="0">
                  <a:solidFill>
                    <a:prstClr val="black"/>
                  </a:solidFill>
                  <a:latin typeface="Calibri"/>
                </a:rPr>
                <a:t>Computing</a:t>
              </a:r>
              <a:endParaRPr lang="en-GB" sz="1800" b="0" dirty="0">
                <a:solidFill>
                  <a:prstClr val="black"/>
                </a:solidFill>
                <a:latin typeface="Calibri"/>
              </a:endParaRPr>
            </a:p>
          </p:txBody>
        </p:sp>
        <p:sp>
          <p:nvSpPr>
            <p:cNvPr id="16" name="TextBox 15"/>
            <p:cNvSpPr txBox="1"/>
            <p:nvPr/>
          </p:nvSpPr>
          <p:spPr>
            <a:xfrm>
              <a:off x="6228184" y="440672"/>
              <a:ext cx="1800200" cy="863654"/>
            </a:xfrm>
            <a:prstGeom prst="rect">
              <a:avLst/>
            </a:prstGeom>
            <a:noFill/>
          </p:spPr>
          <p:txBody>
            <a:bodyPr wrap="square" rtlCol="0">
              <a:spAutoFit/>
            </a:bodyPr>
            <a:lstStyle/>
            <a:p>
              <a:pPr algn="ctr" fontAlgn="auto">
                <a:spcBef>
                  <a:spcPts val="0"/>
                </a:spcBef>
                <a:spcAft>
                  <a:spcPts val="0"/>
                </a:spcAft>
              </a:pPr>
              <a:r>
                <a:rPr lang="fr-BE" sz="1800" b="0" dirty="0" smtClean="0">
                  <a:solidFill>
                    <a:prstClr val="black"/>
                  </a:solidFill>
                  <a:latin typeface="Calibri"/>
                </a:rPr>
                <a:t>Software &amp; Services</a:t>
              </a:r>
              <a:endParaRPr lang="en-GB" sz="1800" b="0" dirty="0">
                <a:solidFill>
                  <a:prstClr val="black"/>
                </a:solidFill>
                <a:latin typeface="Calibri"/>
              </a:endParaRPr>
            </a:p>
          </p:txBody>
        </p:sp>
        <p:sp>
          <p:nvSpPr>
            <p:cNvPr id="17" name="TextBox 16"/>
            <p:cNvSpPr txBox="1"/>
            <p:nvPr/>
          </p:nvSpPr>
          <p:spPr>
            <a:xfrm>
              <a:off x="719572" y="1279493"/>
              <a:ext cx="1692188" cy="781401"/>
            </a:xfrm>
            <a:prstGeom prst="rect">
              <a:avLst/>
            </a:prstGeom>
            <a:noFill/>
          </p:spPr>
          <p:txBody>
            <a:bodyPr wrap="square" rtlCol="0">
              <a:spAutoFit/>
            </a:bodyPr>
            <a:lstStyle/>
            <a:p>
              <a:pPr algn="ctr" fontAlgn="auto">
                <a:spcBef>
                  <a:spcPts val="0"/>
                </a:spcBef>
                <a:spcAft>
                  <a:spcPts val="0"/>
                </a:spcAft>
              </a:pPr>
              <a:r>
                <a:rPr lang="fr-BE" sz="1600" b="0" dirty="0" err="1" smtClean="0">
                  <a:solidFill>
                    <a:prstClr val="black"/>
                  </a:solidFill>
                  <a:latin typeface="Calibri"/>
                </a:rPr>
                <a:t>Heterogeneous</a:t>
              </a:r>
              <a:r>
                <a:rPr lang="fr-BE" sz="1600" b="0" dirty="0" smtClean="0">
                  <a:solidFill>
                    <a:prstClr val="black"/>
                  </a:solidFill>
                  <a:latin typeface="Calibri"/>
                </a:rPr>
                <a:t> </a:t>
              </a:r>
              <a:r>
                <a:rPr lang="fr-BE" sz="1600" b="0" dirty="0" err="1" smtClean="0">
                  <a:solidFill>
                    <a:prstClr val="black"/>
                  </a:solidFill>
                  <a:latin typeface="Calibri"/>
                </a:rPr>
                <a:t>clouds</a:t>
              </a:r>
              <a:r>
                <a:rPr lang="fr-BE" sz="1600" b="0" dirty="0" smtClean="0">
                  <a:solidFill>
                    <a:prstClr val="black"/>
                  </a:solidFill>
                  <a:latin typeface="Calibri"/>
                </a:rPr>
                <a:t> &amp; </a:t>
              </a:r>
              <a:r>
                <a:rPr lang="fr-BE" sz="1600" b="0" dirty="0" err="1" smtClean="0">
                  <a:solidFill>
                    <a:prstClr val="black"/>
                  </a:solidFill>
                  <a:latin typeface="Calibri"/>
                </a:rPr>
                <a:t>IoT</a:t>
              </a:r>
              <a:endParaRPr lang="en-GB" sz="1600" b="0" dirty="0">
                <a:solidFill>
                  <a:prstClr val="black"/>
                </a:solidFill>
                <a:latin typeface="Calibri"/>
              </a:endParaRPr>
            </a:p>
          </p:txBody>
        </p:sp>
        <p:sp>
          <p:nvSpPr>
            <p:cNvPr id="18" name="TextBox 17"/>
            <p:cNvSpPr txBox="1"/>
            <p:nvPr/>
          </p:nvSpPr>
          <p:spPr>
            <a:xfrm>
              <a:off x="960465" y="2064773"/>
              <a:ext cx="1296144" cy="1274917"/>
            </a:xfrm>
            <a:prstGeom prst="rect">
              <a:avLst/>
            </a:prstGeom>
            <a:noFill/>
          </p:spPr>
          <p:txBody>
            <a:bodyPr wrap="square" rtlCol="0">
              <a:spAutoFit/>
            </a:bodyPr>
            <a:lstStyle/>
            <a:p>
              <a:pPr algn="ctr" fontAlgn="auto">
                <a:spcBef>
                  <a:spcPts val="0"/>
                </a:spcBef>
                <a:spcAft>
                  <a:spcPts val="0"/>
                </a:spcAft>
              </a:pPr>
              <a:r>
                <a:rPr lang="fr-BE" sz="1400" b="0" dirty="0" smtClean="0">
                  <a:solidFill>
                    <a:srgbClr val="7030A0"/>
                  </a:solidFill>
                  <a:latin typeface="Calibri"/>
                </a:rPr>
                <a:t>PANACEA</a:t>
              </a:r>
            </a:p>
            <a:p>
              <a:pPr algn="ctr" fontAlgn="auto">
                <a:spcBef>
                  <a:spcPts val="0"/>
                </a:spcBef>
                <a:spcAft>
                  <a:spcPts val="0"/>
                </a:spcAft>
              </a:pPr>
              <a:r>
                <a:rPr lang="fr-BE" sz="1400" b="0" dirty="0" err="1" smtClean="0">
                  <a:solidFill>
                    <a:srgbClr val="7030A0"/>
                  </a:solidFill>
                  <a:latin typeface="Calibri"/>
                </a:rPr>
                <a:t>SeaClouds</a:t>
              </a:r>
              <a:endParaRPr lang="fr-BE" sz="1400" b="0" dirty="0" smtClean="0">
                <a:solidFill>
                  <a:srgbClr val="7030A0"/>
                </a:solidFill>
                <a:latin typeface="Calibri"/>
              </a:endParaRPr>
            </a:p>
            <a:p>
              <a:pPr algn="ctr" fontAlgn="auto">
                <a:spcBef>
                  <a:spcPts val="0"/>
                </a:spcBef>
                <a:spcAft>
                  <a:spcPts val="0"/>
                </a:spcAft>
              </a:pPr>
              <a:r>
                <a:rPr lang="fr-BE" sz="1400" b="0" dirty="0" smtClean="0">
                  <a:solidFill>
                    <a:srgbClr val="7030A0"/>
                  </a:solidFill>
                  <a:latin typeface="Calibri"/>
                </a:rPr>
                <a:t>CACTOS</a:t>
              </a:r>
            </a:p>
            <a:p>
              <a:pPr algn="ctr" fontAlgn="auto">
                <a:spcBef>
                  <a:spcPts val="0"/>
                </a:spcBef>
                <a:spcAft>
                  <a:spcPts val="0"/>
                </a:spcAft>
              </a:pPr>
              <a:r>
                <a:rPr lang="fr-BE" sz="1400" b="0" dirty="0" err="1" smtClean="0">
                  <a:solidFill>
                    <a:srgbClr val="7030A0"/>
                  </a:solidFill>
                  <a:latin typeface="Calibri"/>
                </a:rPr>
                <a:t>SynchFree</a:t>
              </a:r>
              <a:endParaRPr lang="en-GB" sz="1400" b="0" dirty="0">
                <a:solidFill>
                  <a:srgbClr val="7030A0"/>
                </a:solidFill>
                <a:latin typeface="Calibri"/>
              </a:endParaRPr>
            </a:p>
          </p:txBody>
        </p:sp>
        <p:sp>
          <p:nvSpPr>
            <p:cNvPr id="19" name="TextBox 18"/>
            <p:cNvSpPr txBox="1"/>
            <p:nvPr/>
          </p:nvSpPr>
          <p:spPr>
            <a:xfrm>
              <a:off x="2614423" y="1340767"/>
              <a:ext cx="1584174" cy="781401"/>
            </a:xfrm>
            <a:prstGeom prst="rect">
              <a:avLst/>
            </a:prstGeom>
            <a:noFill/>
          </p:spPr>
          <p:txBody>
            <a:bodyPr wrap="square" rtlCol="0">
              <a:spAutoFit/>
            </a:bodyPr>
            <a:lstStyle/>
            <a:p>
              <a:pPr algn="ctr" fontAlgn="auto">
                <a:spcBef>
                  <a:spcPts val="0"/>
                </a:spcBef>
                <a:spcAft>
                  <a:spcPts val="0"/>
                </a:spcAft>
              </a:pPr>
              <a:r>
                <a:rPr lang="fr-BE" sz="1600" b="0" dirty="0">
                  <a:solidFill>
                    <a:prstClr val="black"/>
                  </a:solidFill>
                  <a:latin typeface="Calibri"/>
                </a:rPr>
                <a:t>Cloud </a:t>
              </a:r>
              <a:r>
                <a:rPr lang="fr-BE" sz="1600" b="0" dirty="0" smtClean="0">
                  <a:solidFill>
                    <a:prstClr val="black"/>
                  </a:solidFill>
                  <a:latin typeface="Calibri"/>
                </a:rPr>
                <a:t>networking</a:t>
              </a:r>
              <a:endParaRPr lang="en-GB" sz="1600" b="0" dirty="0">
                <a:solidFill>
                  <a:prstClr val="black"/>
                </a:solidFill>
                <a:latin typeface="Calibri"/>
              </a:endParaRPr>
            </a:p>
          </p:txBody>
        </p:sp>
        <p:sp>
          <p:nvSpPr>
            <p:cNvPr id="20" name="TextBox 19"/>
            <p:cNvSpPr txBox="1"/>
            <p:nvPr/>
          </p:nvSpPr>
          <p:spPr>
            <a:xfrm>
              <a:off x="2884639" y="2431590"/>
              <a:ext cx="1152127" cy="699148"/>
            </a:xfrm>
            <a:prstGeom prst="rect">
              <a:avLst/>
            </a:prstGeom>
            <a:noFill/>
          </p:spPr>
          <p:txBody>
            <a:bodyPr wrap="square" rtlCol="0">
              <a:spAutoFit/>
            </a:bodyPr>
            <a:lstStyle/>
            <a:p>
              <a:pPr algn="ctr" fontAlgn="auto">
                <a:spcBef>
                  <a:spcPts val="0"/>
                </a:spcBef>
                <a:spcAft>
                  <a:spcPts val="0"/>
                </a:spcAft>
              </a:pPr>
              <a:r>
                <a:rPr lang="fr-BE" sz="1400" b="0" dirty="0" smtClean="0">
                  <a:solidFill>
                    <a:srgbClr val="7030A0"/>
                  </a:solidFill>
                  <a:latin typeface="Calibri"/>
                </a:rPr>
                <a:t>HEADS</a:t>
              </a:r>
            </a:p>
            <a:p>
              <a:pPr algn="ctr" fontAlgn="auto">
                <a:spcBef>
                  <a:spcPts val="0"/>
                </a:spcBef>
                <a:spcAft>
                  <a:spcPts val="0"/>
                </a:spcAft>
              </a:pPr>
              <a:r>
                <a:rPr lang="fr-BE" sz="1400" b="0" dirty="0" err="1" smtClean="0">
                  <a:solidFill>
                    <a:srgbClr val="7030A0"/>
                  </a:solidFill>
                  <a:latin typeface="Calibri"/>
                </a:rPr>
                <a:t>ASCETiC</a:t>
              </a:r>
              <a:endParaRPr lang="en-GB" sz="1400" b="0" dirty="0">
                <a:solidFill>
                  <a:srgbClr val="7030A0"/>
                </a:solidFill>
                <a:latin typeface="Calibri"/>
              </a:endParaRPr>
            </a:p>
          </p:txBody>
        </p:sp>
        <p:sp>
          <p:nvSpPr>
            <p:cNvPr id="21" name="TextBox 20"/>
            <p:cNvSpPr txBox="1"/>
            <p:nvPr/>
          </p:nvSpPr>
          <p:spPr>
            <a:xfrm>
              <a:off x="4331850" y="1349617"/>
              <a:ext cx="1404156" cy="781401"/>
            </a:xfrm>
            <a:prstGeom prst="rect">
              <a:avLst/>
            </a:prstGeom>
            <a:noFill/>
          </p:spPr>
          <p:txBody>
            <a:bodyPr wrap="square" rtlCol="0">
              <a:spAutoFit/>
            </a:bodyPr>
            <a:lstStyle/>
            <a:p>
              <a:pPr algn="ctr" fontAlgn="auto">
                <a:spcBef>
                  <a:spcPts val="0"/>
                </a:spcBef>
                <a:spcAft>
                  <a:spcPts val="0"/>
                </a:spcAft>
              </a:pPr>
              <a:r>
                <a:rPr lang="fr-BE" sz="1600" b="0" dirty="0" smtClean="0">
                  <a:solidFill>
                    <a:prstClr val="black"/>
                  </a:solidFill>
                  <a:latin typeface="Calibri"/>
                </a:rPr>
                <a:t>Cloud </a:t>
              </a:r>
              <a:r>
                <a:rPr lang="fr-BE" sz="1600" b="0" dirty="0" err="1" smtClean="0">
                  <a:solidFill>
                    <a:prstClr val="black"/>
                  </a:solidFill>
                  <a:latin typeface="Calibri"/>
                </a:rPr>
                <a:t>reliability</a:t>
              </a:r>
              <a:endParaRPr lang="en-GB" sz="1600" b="0" dirty="0">
                <a:solidFill>
                  <a:prstClr val="black"/>
                </a:solidFill>
                <a:latin typeface="Calibri"/>
              </a:endParaRPr>
            </a:p>
          </p:txBody>
        </p:sp>
        <p:sp>
          <p:nvSpPr>
            <p:cNvPr id="22" name="TextBox 21"/>
            <p:cNvSpPr txBox="1"/>
            <p:nvPr/>
          </p:nvSpPr>
          <p:spPr>
            <a:xfrm>
              <a:off x="4701170" y="2550814"/>
              <a:ext cx="792087" cy="411264"/>
            </a:xfrm>
            <a:prstGeom prst="rect">
              <a:avLst/>
            </a:prstGeom>
            <a:noFill/>
          </p:spPr>
          <p:txBody>
            <a:bodyPr wrap="square" rtlCol="0">
              <a:spAutoFit/>
            </a:bodyPr>
            <a:lstStyle/>
            <a:p>
              <a:pPr algn="ctr" fontAlgn="auto">
                <a:spcBef>
                  <a:spcPts val="0"/>
                </a:spcBef>
                <a:spcAft>
                  <a:spcPts val="0"/>
                </a:spcAft>
              </a:pPr>
              <a:r>
                <a:rPr lang="fr-BE" sz="1400" b="0" dirty="0" smtClean="0">
                  <a:solidFill>
                    <a:srgbClr val="7030A0"/>
                  </a:solidFill>
                  <a:latin typeface="Calibri"/>
                </a:rPr>
                <a:t>ORBIT</a:t>
              </a:r>
              <a:endParaRPr lang="en-GB" sz="1400" b="0" dirty="0">
                <a:solidFill>
                  <a:srgbClr val="7030A0"/>
                </a:solidFill>
                <a:latin typeface="Calibri"/>
              </a:endParaRPr>
            </a:p>
          </p:txBody>
        </p:sp>
        <p:sp>
          <p:nvSpPr>
            <p:cNvPr id="23" name="TextBox 22"/>
            <p:cNvSpPr txBox="1"/>
            <p:nvPr/>
          </p:nvSpPr>
          <p:spPr>
            <a:xfrm>
              <a:off x="6300192" y="1268759"/>
              <a:ext cx="1656184" cy="781401"/>
            </a:xfrm>
            <a:prstGeom prst="rect">
              <a:avLst/>
            </a:prstGeom>
            <a:noFill/>
          </p:spPr>
          <p:txBody>
            <a:bodyPr wrap="square" rtlCol="0">
              <a:spAutoFit/>
            </a:bodyPr>
            <a:lstStyle/>
            <a:p>
              <a:pPr algn="ctr" fontAlgn="auto">
                <a:spcBef>
                  <a:spcPts val="0"/>
                </a:spcBef>
                <a:spcAft>
                  <a:spcPts val="0"/>
                </a:spcAft>
              </a:pPr>
              <a:r>
                <a:rPr lang="fr-BE" sz="1600" b="0" dirty="0" smtClean="0">
                  <a:solidFill>
                    <a:prstClr val="black"/>
                  </a:solidFill>
                  <a:latin typeface="Calibri"/>
                </a:rPr>
                <a:t>Agile software </a:t>
              </a:r>
              <a:r>
                <a:rPr lang="fr-BE" sz="1600" b="0" dirty="0" err="1">
                  <a:solidFill>
                    <a:prstClr val="black"/>
                  </a:solidFill>
                  <a:latin typeface="Calibri"/>
                </a:rPr>
                <a:t>p</a:t>
              </a:r>
              <a:r>
                <a:rPr lang="fr-BE" sz="1600" b="0" dirty="0" err="1" smtClean="0">
                  <a:solidFill>
                    <a:prstClr val="black"/>
                  </a:solidFill>
                  <a:latin typeface="Calibri"/>
                </a:rPr>
                <a:t>rototyping</a:t>
              </a:r>
              <a:endParaRPr lang="en-GB" sz="1600" b="0" dirty="0">
                <a:solidFill>
                  <a:prstClr val="black"/>
                </a:solidFill>
                <a:latin typeface="Calibri"/>
              </a:endParaRPr>
            </a:p>
          </p:txBody>
        </p:sp>
        <p:sp>
          <p:nvSpPr>
            <p:cNvPr id="24" name="TextBox 23"/>
            <p:cNvSpPr txBox="1"/>
            <p:nvPr/>
          </p:nvSpPr>
          <p:spPr>
            <a:xfrm>
              <a:off x="6660232" y="2335370"/>
              <a:ext cx="1008112" cy="699148"/>
            </a:xfrm>
            <a:prstGeom prst="rect">
              <a:avLst/>
            </a:prstGeom>
            <a:noFill/>
          </p:spPr>
          <p:txBody>
            <a:bodyPr wrap="square" rtlCol="0">
              <a:spAutoFit/>
            </a:bodyPr>
            <a:lstStyle/>
            <a:p>
              <a:pPr algn="ctr" fontAlgn="auto">
                <a:spcBef>
                  <a:spcPts val="0"/>
                </a:spcBef>
                <a:spcAft>
                  <a:spcPts val="0"/>
                </a:spcAft>
              </a:pPr>
              <a:r>
                <a:rPr lang="fr-BE" sz="1400" b="0" dirty="0" smtClean="0">
                  <a:solidFill>
                    <a:srgbClr val="7030A0"/>
                  </a:solidFill>
                  <a:latin typeface="Calibri"/>
                </a:rPr>
                <a:t>MONDO</a:t>
              </a:r>
            </a:p>
            <a:p>
              <a:pPr algn="ctr" fontAlgn="auto">
                <a:spcBef>
                  <a:spcPts val="0"/>
                </a:spcBef>
                <a:spcAft>
                  <a:spcPts val="0"/>
                </a:spcAft>
              </a:pPr>
              <a:r>
                <a:rPr lang="fr-BE" sz="1400" b="0" dirty="0" smtClean="0">
                  <a:solidFill>
                    <a:srgbClr val="7030A0"/>
                  </a:solidFill>
                  <a:latin typeface="Calibri"/>
                </a:rPr>
                <a:t>S-CASE</a:t>
              </a:r>
              <a:endParaRPr lang="en-GB" sz="1400" b="0" dirty="0">
                <a:solidFill>
                  <a:srgbClr val="7030A0"/>
                </a:solidFill>
                <a:latin typeface="Calibri"/>
              </a:endParaRPr>
            </a:p>
          </p:txBody>
        </p:sp>
        <p:sp>
          <p:nvSpPr>
            <p:cNvPr id="25" name="TextBox 24"/>
            <p:cNvSpPr txBox="1"/>
            <p:nvPr/>
          </p:nvSpPr>
          <p:spPr>
            <a:xfrm>
              <a:off x="732563" y="3984837"/>
              <a:ext cx="4032448" cy="369332"/>
            </a:xfrm>
            <a:prstGeom prst="rect">
              <a:avLst/>
            </a:prstGeom>
            <a:noFill/>
          </p:spPr>
          <p:txBody>
            <a:bodyPr wrap="square" rtlCol="0">
              <a:spAutoFit/>
            </a:bodyPr>
            <a:lstStyle/>
            <a:p>
              <a:pPr algn="ctr" fontAlgn="auto">
                <a:spcBef>
                  <a:spcPts val="0"/>
                </a:spcBef>
                <a:spcAft>
                  <a:spcPts val="0"/>
                </a:spcAft>
              </a:pPr>
              <a:r>
                <a:rPr lang="fr-BE" sz="1800" b="0" dirty="0" err="1" smtClean="0">
                  <a:solidFill>
                    <a:prstClr val="black"/>
                  </a:solidFill>
                  <a:latin typeface="Calibri"/>
                </a:rPr>
                <a:t>Quality</a:t>
              </a:r>
              <a:r>
                <a:rPr lang="fr-BE" sz="1800" b="0" dirty="0" smtClean="0">
                  <a:solidFill>
                    <a:prstClr val="black"/>
                  </a:solidFill>
                  <a:latin typeface="Calibri"/>
                </a:rPr>
                <a:t> of Service</a:t>
              </a:r>
              <a:endParaRPr lang="en-GB" sz="1800" b="0" dirty="0">
                <a:solidFill>
                  <a:prstClr val="black"/>
                </a:solidFill>
                <a:latin typeface="Calibri"/>
              </a:endParaRPr>
            </a:p>
          </p:txBody>
        </p:sp>
        <p:sp>
          <p:nvSpPr>
            <p:cNvPr id="26" name="TextBox 25"/>
            <p:cNvSpPr txBox="1"/>
            <p:nvPr/>
          </p:nvSpPr>
          <p:spPr>
            <a:xfrm>
              <a:off x="2411760" y="5264092"/>
              <a:ext cx="4716524" cy="493517"/>
            </a:xfrm>
            <a:prstGeom prst="rect">
              <a:avLst/>
            </a:prstGeom>
            <a:noFill/>
          </p:spPr>
          <p:txBody>
            <a:bodyPr wrap="square" rtlCol="0">
              <a:spAutoFit/>
            </a:bodyPr>
            <a:lstStyle/>
            <a:p>
              <a:pPr fontAlgn="auto">
                <a:spcBef>
                  <a:spcPts val="0"/>
                </a:spcBef>
                <a:spcAft>
                  <a:spcPts val="0"/>
                </a:spcAft>
              </a:pPr>
              <a:r>
                <a:rPr lang="fr-BE" sz="1800" b="0" dirty="0" smtClean="0">
                  <a:solidFill>
                    <a:prstClr val="black"/>
                  </a:solidFill>
                  <a:latin typeface="Calibri"/>
                </a:rPr>
                <a:t>Coordination and Support Actions</a:t>
              </a:r>
              <a:endParaRPr lang="en-GB" sz="1800" b="0" dirty="0">
                <a:solidFill>
                  <a:prstClr val="black"/>
                </a:solidFill>
                <a:latin typeface="Calibri"/>
              </a:endParaRPr>
            </a:p>
          </p:txBody>
        </p:sp>
      </p:grpSp>
      <p:sp>
        <p:nvSpPr>
          <p:cNvPr id="30" name="Rounded Rectangle 29"/>
          <p:cNvSpPr/>
          <p:nvPr/>
        </p:nvSpPr>
        <p:spPr>
          <a:xfrm>
            <a:off x="6012160" y="4077072"/>
            <a:ext cx="1728192" cy="862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31" name="TextBox 30"/>
          <p:cNvSpPr txBox="1"/>
          <p:nvPr/>
        </p:nvSpPr>
        <p:spPr>
          <a:xfrm>
            <a:off x="5076056" y="4077072"/>
            <a:ext cx="3588509" cy="369332"/>
          </a:xfrm>
          <a:prstGeom prst="rect">
            <a:avLst/>
          </a:prstGeom>
          <a:noFill/>
        </p:spPr>
        <p:txBody>
          <a:bodyPr wrap="square" rtlCol="0">
            <a:spAutoFit/>
          </a:bodyPr>
          <a:lstStyle/>
          <a:p>
            <a:pPr algn="ctr" fontAlgn="auto">
              <a:spcBef>
                <a:spcPts val="0"/>
              </a:spcBef>
              <a:spcAft>
                <a:spcPts val="0"/>
              </a:spcAft>
            </a:pPr>
            <a:r>
              <a:rPr lang="en-GB" sz="1800" b="0" dirty="0" smtClean="0">
                <a:solidFill>
                  <a:prstClr val="black"/>
                </a:solidFill>
                <a:latin typeface="Calibri"/>
              </a:rPr>
              <a:t>Big Data</a:t>
            </a:r>
            <a:endParaRPr lang="en-GB" sz="1800" b="0" dirty="0">
              <a:solidFill>
                <a:prstClr val="black"/>
              </a:solidFill>
              <a:latin typeface="Calibri"/>
            </a:endParaRPr>
          </a:p>
        </p:txBody>
      </p:sp>
      <p:sp>
        <p:nvSpPr>
          <p:cNvPr id="34" name="TextBox 33"/>
          <p:cNvSpPr txBox="1"/>
          <p:nvPr/>
        </p:nvSpPr>
        <p:spPr>
          <a:xfrm>
            <a:off x="1547664" y="4509120"/>
            <a:ext cx="3100803" cy="523220"/>
          </a:xfrm>
          <a:prstGeom prst="rect">
            <a:avLst/>
          </a:prstGeom>
          <a:noFill/>
        </p:spPr>
        <p:txBody>
          <a:bodyPr wrap="square" rtlCol="0">
            <a:spAutoFit/>
          </a:bodyPr>
          <a:lstStyle/>
          <a:p>
            <a:pPr algn="ctr" fontAlgn="auto">
              <a:spcBef>
                <a:spcPts val="0"/>
              </a:spcBef>
              <a:spcAft>
                <a:spcPts val="0"/>
              </a:spcAft>
            </a:pPr>
            <a:r>
              <a:rPr lang="fr-BE" sz="1400" b="0" dirty="0" smtClean="0">
                <a:solidFill>
                  <a:srgbClr val="7030A0"/>
                </a:solidFill>
                <a:latin typeface="Calibri"/>
              </a:rPr>
              <a:t>ENVISAGE          </a:t>
            </a:r>
            <a:r>
              <a:rPr lang="fr-BE" sz="1400" dirty="0" err="1" smtClean="0">
                <a:solidFill>
                  <a:srgbClr val="7030A0"/>
                </a:solidFill>
                <a:latin typeface="Calibri"/>
              </a:rPr>
              <a:t>CloudWave</a:t>
            </a:r>
            <a:endParaRPr lang="fr-BE" sz="1400" dirty="0" smtClean="0">
              <a:solidFill>
                <a:srgbClr val="7030A0"/>
              </a:solidFill>
              <a:latin typeface="Calibri"/>
            </a:endParaRPr>
          </a:p>
          <a:p>
            <a:pPr algn="ctr" fontAlgn="auto">
              <a:spcBef>
                <a:spcPts val="0"/>
              </a:spcBef>
              <a:spcAft>
                <a:spcPts val="0"/>
              </a:spcAft>
            </a:pPr>
            <a:endParaRPr lang="en-GB" sz="1400" b="0" dirty="0">
              <a:solidFill>
                <a:srgbClr val="7030A0"/>
              </a:solidFill>
              <a:latin typeface="Calibri"/>
            </a:endParaRPr>
          </a:p>
        </p:txBody>
      </p:sp>
      <p:sp>
        <p:nvSpPr>
          <p:cNvPr id="35" name="TextBox 34"/>
          <p:cNvSpPr txBox="1"/>
          <p:nvPr/>
        </p:nvSpPr>
        <p:spPr>
          <a:xfrm>
            <a:off x="6012160" y="4437112"/>
            <a:ext cx="1753994" cy="307777"/>
          </a:xfrm>
          <a:prstGeom prst="rect">
            <a:avLst/>
          </a:prstGeom>
          <a:noFill/>
        </p:spPr>
        <p:txBody>
          <a:bodyPr wrap="square" rtlCol="0">
            <a:spAutoFit/>
          </a:bodyPr>
          <a:lstStyle/>
          <a:p>
            <a:pPr algn="ctr" fontAlgn="auto">
              <a:spcBef>
                <a:spcPts val="0"/>
              </a:spcBef>
              <a:spcAft>
                <a:spcPts val="0"/>
              </a:spcAft>
            </a:pPr>
            <a:r>
              <a:rPr lang="fr-BE" sz="1400" dirty="0" err="1" smtClean="0">
                <a:solidFill>
                  <a:srgbClr val="7030A0"/>
                </a:solidFill>
                <a:latin typeface="Calibri"/>
              </a:rPr>
              <a:t>CoherentPaaS</a:t>
            </a:r>
            <a:endParaRPr lang="en-GB" sz="1400" b="0" dirty="0">
              <a:solidFill>
                <a:srgbClr val="7030A0"/>
              </a:solidFill>
              <a:latin typeface="Calibri"/>
            </a:endParaRPr>
          </a:p>
        </p:txBody>
      </p:sp>
      <p:sp>
        <p:nvSpPr>
          <p:cNvPr id="36" name="TextBox 35"/>
          <p:cNvSpPr txBox="1"/>
          <p:nvPr/>
        </p:nvSpPr>
        <p:spPr>
          <a:xfrm>
            <a:off x="1691680" y="5517232"/>
            <a:ext cx="5936366" cy="523220"/>
          </a:xfrm>
          <a:prstGeom prst="rect">
            <a:avLst/>
          </a:prstGeom>
          <a:noFill/>
        </p:spPr>
        <p:txBody>
          <a:bodyPr wrap="square" rtlCol="0">
            <a:spAutoFit/>
          </a:bodyPr>
          <a:lstStyle/>
          <a:p>
            <a:pPr algn="ctr" fontAlgn="auto">
              <a:spcBef>
                <a:spcPts val="0"/>
              </a:spcBef>
              <a:spcAft>
                <a:spcPts val="0"/>
              </a:spcAft>
            </a:pPr>
            <a:r>
              <a:rPr lang="fr-BE" sz="1400" b="0" dirty="0" err="1" smtClean="0">
                <a:solidFill>
                  <a:srgbClr val="7030A0"/>
                </a:solidFill>
                <a:latin typeface="Calibri"/>
              </a:rPr>
              <a:t>CloudWATCH</a:t>
            </a:r>
            <a:r>
              <a:rPr lang="fr-BE" sz="1400" b="0" dirty="0" smtClean="0">
                <a:solidFill>
                  <a:srgbClr val="7030A0"/>
                </a:solidFill>
                <a:latin typeface="Calibri"/>
              </a:rPr>
              <a:t>   </a:t>
            </a:r>
            <a:r>
              <a:rPr lang="fr-BE" sz="1400" b="0" dirty="0" err="1" smtClean="0">
                <a:solidFill>
                  <a:srgbClr val="7030A0"/>
                </a:solidFill>
                <a:latin typeface="Calibri"/>
              </a:rPr>
              <a:t>CloudingSMEs</a:t>
            </a:r>
            <a:r>
              <a:rPr lang="fr-BE" sz="1400" b="0" dirty="0" smtClean="0">
                <a:solidFill>
                  <a:srgbClr val="7030A0"/>
                </a:solidFill>
                <a:latin typeface="Calibri"/>
              </a:rPr>
              <a:t>   HTML5Apps   CLOUDCATALYST</a:t>
            </a:r>
          </a:p>
          <a:p>
            <a:pPr algn="ctr" fontAlgn="auto">
              <a:spcBef>
                <a:spcPts val="0"/>
              </a:spcBef>
              <a:spcAft>
                <a:spcPts val="0"/>
              </a:spcAft>
            </a:pPr>
            <a:endParaRPr lang="en-GB" sz="1400" b="0" dirty="0">
              <a:solidFill>
                <a:srgbClr val="7030A0"/>
              </a:solidFill>
              <a:latin typeface="Calibri"/>
            </a:endParaRPr>
          </a:p>
        </p:txBody>
      </p:sp>
      <p:sp>
        <p:nvSpPr>
          <p:cNvPr id="29" name="TextBox 28"/>
          <p:cNvSpPr txBox="1"/>
          <p:nvPr/>
        </p:nvSpPr>
        <p:spPr>
          <a:xfrm>
            <a:off x="1907704" y="5970766"/>
            <a:ext cx="5304127" cy="338554"/>
          </a:xfrm>
          <a:prstGeom prst="rect">
            <a:avLst/>
          </a:prstGeom>
          <a:noFill/>
        </p:spPr>
        <p:txBody>
          <a:bodyPr wrap="square" rtlCol="0">
            <a:spAutoFit/>
          </a:bodyPr>
          <a:lstStyle/>
          <a:p>
            <a:r>
              <a:rPr lang="en-GB" sz="1600" dirty="0">
                <a:solidFill>
                  <a:srgbClr val="0F5494"/>
                </a:solidFill>
              </a:rPr>
              <a:t>Call </a:t>
            </a:r>
            <a:r>
              <a:rPr lang="en-GB" sz="1600" dirty="0" smtClean="0">
                <a:solidFill>
                  <a:srgbClr val="0F5494"/>
                </a:solidFill>
              </a:rPr>
              <a:t>10: EU contribution </a:t>
            </a:r>
            <a:r>
              <a:rPr lang="en-GB" sz="1600" dirty="0">
                <a:solidFill>
                  <a:srgbClr val="0F5494"/>
                </a:solidFill>
              </a:rPr>
              <a:t>= </a:t>
            </a:r>
            <a:r>
              <a:rPr lang="en-GB" sz="1600" dirty="0" smtClean="0">
                <a:solidFill>
                  <a:srgbClr val="0F5494"/>
                </a:solidFill>
              </a:rPr>
              <a:t>€41.5 </a:t>
            </a:r>
            <a:r>
              <a:rPr lang="en-GB" sz="1600" dirty="0">
                <a:solidFill>
                  <a:srgbClr val="0F5494"/>
                </a:solidFill>
              </a:rPr>
              <a:t>million</a:t>
            </a:r>
          </a:p>
        </p:txBody>
      </p:sp>
    </p:spTree>
    <p:extLst>
      <p:ext uri="{BB962C8B-B14F-4D97-AF65-F5344CB8AC3E}">
        <p14:creationId xmlns:p14="http://schemas.microsoft.com/office/powerpoint/2010/main" val="79243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52736"/>
            <a:ext cx="8229600" cy="936625"/>
          </a:xfrm>
        </p:spPr>
        <p:txBody>
          <a:bodyPr/>
          <a:lstStyle/>
          <a:p>
            <a:pPr algn="ctr"/>
            <a:r>
              <a:rPr lang="en-GB" dirty="0" smtClean="0"/>
              <a:t>Focus of Call 10 projects (1)</a:t>
            </a:r>
            <a:endParaRPr lang="en-GB" dirty="0"/>
          </a:p>
        </p:txBody>
      </p:sp>
      <p:sp>
        <p:nvSpPr>
          <p:cNvPr id="3" name="Content Placeholder 2"/>
          <p:cNvSpPr>
            <a:spLocks noGrp="1"/>
          </p:cNvSpPr>
          <p:nvPr>
            <p:ph idx="1"/>
          </p:nvPr>
        </p:nvSpPr>
        <p:spPr>
          <a:xfrm>
            <a:off x="251520" y="2060848"/>
            <a:ext cx="8435280" cy="4464496"/>
          </a:xfrm>
        </p:spPr>
        <p:txBody>
          <a:bodyPr/>
          <a:lstStyle/>
          <a:p>
            <a:r>
              <a:rPr lang="en-GB" sz="2000" b="1" dirty="0" smtClean="0"/>
              <a:t>PANACEA</a:t>
            </a:r>
            <a:r>
              <a:rPr lang="en-GB" sz="2000" dirty="0" smtClean="0"/>
              <a:t>: addresses the ability of self-recovery after failure</a:t>
            </a:r>
          </a:p>
          <a:p>
            <a:r>
              <a:rPr lang="en-GB" sz="2000" b="1" dirty="0" err="1" smtClean="0"/>
              <a:t>SeaClouds</a:t>
            </a:r>
            <a:r>
              <a:rPr lang="en-GB" sz="2000" dirty="0" smtClean="0"/>
              <a:t>: supports orchestration of modules across the cloud</a:t>
            </a:r>
          </a:p>
          <a:p>
            <a:r>
              <a:rPr lang="en-GB" sz="2000" b="1" dirty="0" smtClean="0"/>
              <a:t>CACTOS</a:t>
            </a:r>
            <a:r>
              <a:rPr lang="en-GB" sz="2000" dirty="0" smtClean="0"/>
              <a:t>: optimise deployment based on dedicated simulation techniques</a:t>
            </a:r>
          </a:p>
          <a:p>
            <a:r>
              <a:rPr lang="en-GB" sz="2000" b="1" dirty="0" err="1" smtClean="0"/>
              <a:t>SynchFree</a:t>
            </a:r>
            <a:r>
              <a:rPr lang="en-GB" sz="2000" dirty="0" smtClean="0"/>
              <a:t>: conflict-free replication of data in the cloud</a:t>
            </a:r>
          </a:p>
          <a:p>
            <a:endParaRPr lang="en-GB" sz="2000" dirty="0"/>
          </a:p>
          <a:p>
            <a:r>
              <a:rPr lang="en-GB" sz="2000" b="1" dirty="0" smtClean="0">
                <a:solidFill>
                  <a:srgbClr val="C80000"/>
                </a:solidFill>
              </a:rPr>
              <a:t>HEADS</a:t>
            </a:r>
            <a:r>
              <a:rPr lang="en-GB" sz="2000" dirty="0" smtClean="0">
                <a:solidFill>
                  <a:srgbClr val="C80000"/>
                </a:solidFill>
              </a:rPr>
              <a:t>: framework to manage heterogeneity of the network</a:t>
            </a:r>
          </a:p>
          <a:p>
            <a:r>
              <a:rPr lang="en-GB" sz="2000" b="1" dirty="0" err="1" smtClean="0">
                <a:solidFill>
                  <a:srgbClr val="C80000"/>
                </a:solidFill>
              </a:rPr>
              <a:t>ASCETiC</a:t>
            </a:r>
            <a:r>
              <a:rPr lang="en-GB" sz="2000" dirty="0" smtClean="0">
                <a:solidFill>
                  <a:srgbClr val="C80000"/>
                </a:solidFill>
              </a:rPr>
              <a:t>: aims to reduce energy consumption</a:t>
            </a:r>
          </a:p>
          <a:p>
            <a:endParaRPr lang="en-GB" sz="2000" dirty="0">
              <a:solidFill>
                <a:srgbClr val="C80000"/>
              </a:solidFill>
            </a:endParaRPr>
          </a:p>
          <a:p>
            <a:r>
              <a:rPr lang="en-GB" sz="2000" b="1" dirty="0" smtClean="0">
                <a:solidFill>
                  <a:srgbClr val="00B050"/>
                </a:solidFill>
              </a:rPr>
              <a:t>ORBIT</a:t>
            </a:r>
            <a:r>
              <a:rPr lang="en-GB" sz="2000" dirty="0" smtClean="0">
                <a:solidFill>
                  <a:srgbClr val="00B050"/>
                </a:solidFill>
              </a:rPr>
              <a:t>: new paradigm for virtualised resource consolidation </a:t>
            </a:r>
            <a:endParaRPr lang="en-GB" sz="2000" dirty="0">
              <a:solidFill>
                <a:srgbClr val="00B050"/>
              </a:solidFill>
            </a:endParaRPr>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38</a:t>
            </a:fld>
            <a:endParaRPr lang="en-GB" dirty="0">
              <a:solidFill>
                <a:srgbClr val="000000"/>
              </a:solidFill>
            </a:endParaRPr>
          </a:p>
        </p:txBody>
      </p:sp>
    </p:spTree>
    <p:extLst>
      <p:ext uri="{BB962C8B-B14F-4D97-AF65-F5344CB8AC3E}">
        <p14:creationId xmlns:p14="http://schemas.microsoft.com/office/powerpoint/2010/main" val="2931751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4"/>
            <a:ext cx="8229600" cy="936625"/>
          </a:xfrm>
        </p:spPr>
        <p:txBody>
          <a:bodyPr/>
          <a:lstStyle/>
          <a:p>
            <a:pPr algn="ctr"/>
            <a:r>
              <a:rPr lang="en-GB" dirty="0" smtClean="0"/>
              <a:t>Focus of Call 10 projects (2)</a:t>
            </a:r>
            <a:endParaRPr lang="en-GB" dirty="0"/>
          </a:p>
        </p:txBody>
      </p:sp>
      <p:sp>
        <p:nvSpPr>
          <p:cNvPr id="3" name="Content Placeholder 2"/>
          <p:cNvSpPr>
            <a:spLocks noGrp="1"/>
          </p:cNvSpPr>
          <p:nvPr>
            <p:ph idx="1"/>
          </p:nvPr>
        </p:nvSpPr>
        <p:spPr>
          <a:xfrm>
            <a:off x="457200" y="2060848"/>
            <a:ext cx="8229600" cy="4464496"/>
          </a:xfrm>
        </p:spPr>
        <p:txBody>
          <a:bodyPr/>
          <a:lstStyle/>
          <a:p>
            <a:r>
              <a:rPr lang="en-GB" sz="2000" b="1" dirty="0" smtClean="0"/>
              <a:t>MONDO</a:t>
            </a:r>
            <a:r>
              <a:rPr lang="en-GB" sz="2000" dirty="0" smtClean="0"/>
              <a:t>: increased scalability of models used in software engineering</a:t>
            </a:r>
          </a:p>
          <a:p>
            <a:r>
              <a:rPr lang="en-GB" sz="2000" b="1" dirty="0" smtClean="0"/>
              <a:t>S-CASE</a:t>
            </a:r>
            <a:r>
              <a:rPr lang="en-GB" sz="2000" dirty="0" smtClean="0"/>
              <a:t>: agile paradigm to automate mapping of user requirements to software development</a:t>
            </a:r>
          </a:p>
          <a:p>
            <a:endParaRPr lang="en-GB" sz="2000" dirty="0"/>
          </a:p>
          <a:p>
            <a:r>
              <a:rPr lang="en-GB" sz="2000" b="1" dirty="0" err="1" smtClean="0">
                <a:solidFill>
                  <a:srgbClr val="FF0000"/>
                </a:solidFill>
              </a:rPr>
              <a:t>CoherentPaaS</a:t>
            </a:r>
            <a:r>
              <a:rPr lang="en-GB" sz="2000" dirty="0" smtClean="0">
                <a:solidFill>
                  <a:srgbClr val="FF0000"/>
                </a:solidFill>
              </a:rPr>
              <a:t>: federated query language to access multiple data sources</a:t>
            </a:r>
          </a:p>
          <a:p>
            <a:endParaRPr lang="en-GB" sz="2000" dirty="0"/>
          </a:p>
          <a:p>
            <a:r>
              <a:rPr lang="en-GB" sz="2000" b="1" dirty="0" smtClean="0">
                <a:solidFill>
                  <a:srgbClr val="00B050"/>
                </a:solidFill>
              </a:rPr>
              <a:t>ENVISAGE</a:t>
            </a:r>
            <a:r>
              <a:rPr lang="en-GB" sz="2000" dirty="0" smtClean="0">
                <a:solidFill>
                  <a:srgbClr val="00B050"/>
                </a:solidFill>
              </a:rPr>
              <a:t>: open-source framework to develop SLA-aware services; automated analysis using formal methods</a:t>
            </a:r>
          </a:p>
          <a:p>
            <a:r>
              <a:rPr lang="en-GB" sz="2000" b="1" dirty="0" err="1" smtClean="0">
                <a:solidFill>
                  <a:srgbClr val="00B050"/>
                </a:solidFill>
              </a:rPr>
              <a:t>CloudWave</a:t>
            </a:r>
            <a:r>
              <a:rPr lang="en-GB" sz="2000" dirty="0" smtClean="0">
                <a:solidFill>
                  <a:srgbClr val="00B050"/>
                </a:solidFill>
              </a:rPr>
              <a:t>: agile development of adaptive cloud services providing end-to-end </a:t>
            </a:r>
            <a:r>
              <a:rPr lang="en-GB" sz="2000" dirty="0" err="1" smtClean="0">
                <a:solidFill>
                  <a:srgbClr val="00B050"/>
                </a:solidFill>
              </a:rPr>
              <a:t>QoS</a:t>
            </a:r>
            <a:endParaRPr lang="en-GB" sz="2000" dirty="0" smtClean="0">
              <a:solidFill>
                <a:srgbClr val="00B050"/>
              </a:solidFill>
            </a:endParaRPr>
          </a:p>
          <a:p>
            <a:endParaRPr lang="en-GB" sz="2000" dirty="0"/>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39</a:t>
            </a:fld>
            <a:endParaRPr lang="en-GB" dirty="0">
              <a:solidFill>
                <a:srgbClr val="000000"/>
              </a:solidFill>
            </a:endParaRPr>
          </a:p>
        </p:txBody>
      </p:sp>
    </p:spTree>
    <p:extLst>
      <p:ext uri="{BB962C8B-B14F-4D97-AF65-F5344CB8AC3E}">
        <p14:creationId xmlns:p14="http://schemas.microsoft.com/office/powerpoint/2010/main" val="405092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8"/>
            <a:ext cx="8229600" cy="936625"/>
          </a:xfrm>
        </p:spPr>
        <p:txBody>
          <a:bodyPr/>
          <a:lstStyle/>
          <a:p>
            <a:r>
              <a:rPr lang="en-GB" dirty="0" smtClean="0"/>
              <a:t>Cloud strategy: three key actions</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4</a:t>
            </a:fld>
            <a:endParaRPr lang="en-GB"/>
          </a:p>
        </p:txBody>
      </p:sp>
      <p:sp>
        <p:nvSpPr>
          <p:cNvPr id="4" name="Content Placeholder 3"/>
          <p:cNvSpPr>
            <a:spLocks noGrp="1"/>
          </p:cNvSpPr>
          <p:nvPr>
            <p:ph idx="1"/>
          </p:nvPr>
        </p:nvSpPr>
        <p:spPr>
          <a:xfrm>
            <a:off x="395536" y="2420888"/>
            <a:ext cx="8424936" cy="3633788"/>
          </a:xfrm>
        </p:spPr>
        <p:txBody>
          <a:bodyPr/>
          <a:lstStyle/>
          <a:p>
            <a:pPr>
              <a:buFont typeface="+mj-lt"/>
              <a:buAutoNum type="arabicPeriod"/>
            </a:pPr>
            <a:r>
              <a:rPr lang="en-GB" sz="1600" b="1" dirty="0" smtClean="0"/>
              <a:t>Cutting </a:t>
            </a:r>
            <a:r>
              <a:rPr lang="en-GB" sz="1600" b="1" dirty="0"/>
              <a:t>through the jungle of technical </a:t>
            </a:r>
            <a:r>
              <a:rPr lang="en-GB" sz="1600" b="1" dirty="0" smtClean="0"/>
              <a:t>standards</a:t>
            </a:r>
            <a:r>
              <a:rPr lang="en-GB" sz="1600" dirty="0" smtClean="0"/>
              <a:t>: so that cloud </a:t>
            </a:r>
            <a:r>
              <a:rPr lang="en-GB" sz="1600" u="sng" dirty="0"/>
              <a:t>users</a:t>
            </a:r>
            <a:r>
              <a:rPr lang="en-GB" sz="1600" dirty="0"/>
              <a:t> </a:t>
            </a:r>
            <a:r>
              <a:rPr lang="en-GB" sz="1600" dirty="0" smtClean="0"/>
              <a:t>benefit from </a:t>
            </a:r>
            <a:r>
              <a:rPr lang="en-GB" sz="1600" dirty="0">
                <a:solidFill>
                  <a:srgbClr val="FF6699"/>
                </a:solidFill>
              </a:rPr>
              <a:t>interoperability</a:t>
            </a:r>
            <a:r>
              <a:rPr lang="en-GB" sz="1600" dirty="0"/>
              <a:t>, </a:t>
            </a:r>
            <a:r>
              <a:rPr lang="en-GB" sz="1600" dirty="0">
                <a:solidFill>
                  <a:srgbClr val="FF6699"/>
                </a:solidFill>
              </a:rPr>
              <a:t>data portability </a:t>
            </a:r>
            <a:r>
              <a:rPr lang="en-GB" sz="1600" dirty="0"/>
              <a:t>and </a:t>
            </a:r>
            <a:r>
              <a:rPr lang="en-GB" sz="1600" dirty="0" smtClean="0">
                <a:solidFill>
                  <a:srgbClr val="FF6699"/>
                </a:solidFill>
              </a:rPr>
              <a:t>reversibility</a:t>
            </a:r>
            <a:r>
              <a:rPr lang="en-GB" sz="1600" dirty="0" smtClean="0"/>
              <a:t>; promotion of EU-wide </a:t>
            </a:r>
            <a:r>
              <a:rPr lang="en-GB" sz="1600" dirty="0">
                <a:solidFill>
                  <a:srgbClr val="FF6699"/>
                </a:solidFill>
              </a:rPr>
              <a:t>voluntary certification schemes </a:t>
            </a:r>
            <a:r>
              <a:rPr lang="en-GB" sz="1600" dirty="0"/>
              <a:t>for trustworthy </a:t>
            </a:r>
            <a:r>
              <a:rPr lang="en-GB" sz="1600" u="sng" dirty="0" smtClean="0"/>
              <a:t>providers</a:t>
            </a:r>
          </a:p>
          <a:p>
            <a:pPr>
              <a:buFont typeface="+mj-lt"/>
              <a:buAutoNum type="arabicPeriod"/>
            </a:pPr>
            <a:endParaRPr lang="en-GB" sz="1600" dirty="0"/>
          </a:p>
          <a:p>
            <a:pPr>
              <a:buFont typeface="+mj-lt"/>
              <a:buAutoNum type="arabicPeriod"/>
            </a:pPr>
            <a:r>
              <a:rPr lang="en-GB" sz="1600" b="1" dirty="0" smtClean="0"/>
              <a:t>Safe and fair </a:t>
            </a:r>
            <a:r>
              <a:rPr lang="en-GB" sz="1600" b="1" dirty="0"/>
              <a:t>c</a:t>
            </a:r>
            <a:r>
              <a:rPr lang="en-GB" sz="1600" b="1" dirty="0" smtClean="0"/>
              <a:t>ontract terms and conditions</a:t>
            </a:r>
            <a:r>
              <a:rPr lang="en-GB" sz="1600" dirty="0" smtClean="0"/>
              <a:t>: development </a:t>
            </a:r>
            <a:r>
              <a:rPr lang="en-GB" sz="1600" dirty="0"/>
              <a:t>of model </a:t>
            </a:r>
            <a:r>
              <a:rPr lang="en-GB" sz="1600" dirty="0" smtClean="0">
                <a:solidFill>
                  <a:srgbClr val="FF6699"/>
                </a:solidFill>
              </a:rPr>
              <a:t>contracts for </a:t>
            </a:r>
            <a:r>
              <a:rPr lang="en-GB" sz="1600" dirty="0" smtClean="0"/>
              <a:t>cloud computing services, </a:t>
            </a:r>
            <a:r>
              <a:rPr lang="en-GB" sz="1600" dirty="0"/>
              <a:t>including Service Level </a:t>
            </a:r>
            <a:r>
              <a:rPr lang="en-GB" sz="1600" dirty="0" smtClean="0"/>
              <a:t>Agreements</a:t>
            </a:r>
          </a:p>
          <a:p>
            <a:pPr>
              <a:buFont typeface="+mj-lt"/>
              <a:buAutoNum type="arabicPeriod"/>
            </a:pPr>
            <a:endParaRPr lang="en-GB" sz="1600" dirty="0"/>
          </a:p>
          <a:p>
            <a:pPr>
              <a:buFont typeface="+mj-lt"/>
              <a:buAutoNum type="arabicPeriod"/>
            </a:pPr>
            <a:r>
              <a:rPr lang="en-GB" sz="1600" b="1" dirty="0" smtClean="0"/>
              <a:t>European </a:t>
            </a:r>
            <a:r>
              <a:rPr lang="en-GB" sz="1600" b="1" dirty="0"/>
              <a:t>Cloud Partnership </a:t>
            </a:r>
            <a:r>
              <a:rPr lang="en-GB" sz="1600" dirty="0" smtClean="0"/>
              <a:t>between the </a:t>
            </a:r>
            <a:r>
              <a:rPr lang="en-GB" sz="1600" b="1" dirty="0" smtClean="0"/>
              <a:t>public sector </a:t>
            </a:r>
            <a:r>
              <a:rPr lang="en-GB" sz="1600" dirty="0"/>
              <a:t>and </a:t>
            </a:r>
            <a:r>
              <a:rPr lang="en-GB" sz="1600" b="1" dirty="0"/>
              <a:t>industry</a:t>
            </a:r>
            <a:r>
              <a:rPr lang="en-GB" sz="1600" dirty="0"/>
              <a:t> to harness the </a:t>
            </a:r>
            <a:r>
              <a:rPr lang="en-GB" sz="1600" dirty="0">
                <a:solidFill>
                  <a:srgbClr val="FF6699"/>
                </a:solidFill>
              </a:rPr>
              <a:t>public sector </a:t>
            </a:r>
            <a:r>
              <a:rPr lang="en-GB" sz="1600" dirty="0"/>
              <a:t>procurement</a:t>
            </a:r>
            <a:r>
              <a:rPr lang="en-GB" sz="1600" dirty="0">
                <a:solidFill>
                  <a:srgbClr val="FF6699"/>
                </a:solidFill>
              </a:rPr>
              <a:t> power </a:t>
            </a:r>
            <a:r>
              <a:rPr lang="en-GB" sz="1600" dirty="0"/>
              <a:t>(20% of all IT spending</a:t>
            </a:r>
            <a:r>
              <a:rPr lang="en-GB" sz="1600" dirty="0" smtClean="0"/>
              <a:t>); boosting </a:t>
            </a:r>
            <a:r>
              <a:rPr lang="en-GB" sz="1600" dirty="0"/>
              <a:t>the chances for European cloud </a:t>
            </a:r>
            <a:r>
              <a:rPr lang="en-GB" sz="1600" dirty="0">
                <a:solidFill>
                  <a:srgbClr val="FF6699"/>
                </a:solidFill>
              </a:rPr>
              <a:t>providers</a:t>
            </a:r>
            <a:r>
              <a:rPr lang="en-GB" sz="1600" dirty="0"/>
              <a:t> to grow </a:t>
            </a:r>
            <a:r>
              <a:rPr lang="en-GB" sz="1600" dirty="0" smtClean="0"/>
              <a:t>and to </a:t>
            </a:r>
            <a:r>
              <a:rPr lang="en-GB" sz="1600" dirty="0"/>
              <a:t>achieve </a:t>
            </a:r>
            <a:r>
              <a:rPr lang="en-GB" sz="1600" dirty="0" smtClean="0"/>
              <a:t>competitive </a:t>
            </a:r>
            <a:r>
              <a:rPr lang="en-GB" sz="1600" u="sng" dirty="0"/>
              <a:t>scale</a:t>
            </a:r>
            <a:r>
              <a:rPr lang="en-GB" sz="1600" dirty="0"/>
              <a:t>, </a:t>
            </a:r>
            <a:r>
              <a:rPr lang="en-GB" sz="1600" dirty="0" smtClean="0"/>
              <a:t>in order to deliver </a:t>
            </a:r>
            <a:r>
              <a:rPr lang="en-GB" sz="1600" dirty="0"/>
              <a:t>cheaper and better </a:t>
            </a:r>
            <a:r>
              <a:rPr lang="en-GB" sz="1600" dirty="0" err="1" smtClean="0"/>
              <a:t>eGovernment</a:t>
            </a:r>
            <a:r>
              <a:rPr lang="en-GB" sz="1600" dirty="0" smtClean="0"/>
              <a:t> </a:t>
            </a:r>
            <a:r>
              <a:rPr lang="en-GB" sz="1600" dirty="0"/>
              <a:t>services</a:t>
            </a:r>
          </a:p>
          <a:p>
            <a:pPr marL="457200" indent="-457200">
              <a:buFont typeface="+mj-lt"/>
              <a:buAutoNum type="arabicPeriod"/>
            </a:pPr>
            <a:endParaRPr lang="en-GB" dirty="0"/>
          </a:p>
        </p:txBody>
      </p:sp>
    </p:spTree>
    <p:extLst>
      <p:ext uri="{BB962C8B-B14F-4D97-AF65-F5344CB8AC3E}">
        <p14:creationId xmlns:p14="http://schemas.microsoft.com/office/powerpoint/2010/main" val="2604385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4"/>
            <a:ext cx="8229600" cy="936625"/>
          </a:xfrm>
        </p:spPr>
        <p:txBody>
          <a:bodyPr/>
          <a:lstStyle/>
          <a:p>
            <a:pPr algn="ctr"/>
            <a:r>
              <a:rPr lang="en-GB" dirty="0" smtClean="0"/>
              <a:t>Main beneficiaries: FP7 Call 10</a:t>
            </a:r>
            <a:endParaRPr lang="en-GB" dirty="0"/>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40</a:t>
            </a:fld>
            <a:endParaRPr lang="en-GB" dirty="0">
              <a:solidFill>
                <a:srgbClr val="00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2132107"/>
            <a:ext cx="7128791" cy="42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257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52736"/>
            <a:ext cx="8229600" cy="936625"/>
          </a:xfrm>
        </p:spPr>
        <p:txBody>
          <a:bodyPr/>
          <a:lstStyle/>
          <a:p>
            <a:pPr algn="ctr"/>
            <a:r>
              <a:rPr lang="en-GB" dirty="0" smtClean="0"/>
              <a:t>Top beneficiaries</a:t>
            </a:r>
            <a:r>
              <a:rPr lang="en-GB" dirty="0" smtClean="0"/>
              <a:t>: FP7 Call 10</a:t>
            </a:r>
            <a:endParaRPr lang="en-GB" dirty="0"/>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41</a:t>
            </a:fld>
            <a:endParaRPr lang="en-GB" dirty="0">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97335"/>
            <a:ext cx="69246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335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2"/>
            <a:ext cx="8784976" cy="936625"/>
          </a:xfrm>
        </p:spPr>
        <p:txBody>
          <a:bodyPr/>
          <a:lstStyle/>
          <a:p>
            <a:pPr algn="ctr"/>
            <a:r>
              <a:rPr lang="en-GB" sz="2800" dirty="0"/>
              <a:t>H2020 Work Programme preparation</a:t>
            </a:r>
            <a:br>
              <a:rPr lang="en-GB" sz="2800" dirty="0"/>
            </a:br>
            <a:r>
              <a:rPr lang="en-GB" sz="2400" dirty="0"/>
              <a:t> </a:t>
            </a:r>
            <a:r>
              <a:rPr lang="en-GB" sz="2000" dirty="0"/>
              <a:t>Public</a:t>
            </a:r>
            <a:r>
              <a:rPr lang="en-GB" sz="2400" dirty="0"/>
              <a:t> </a:t>
            </a:r>
            <a:r>
              <a:rPr lang="en-GB" sz="2000" dirty="0"/>
              <a:t>consultation: 27 Feb – 17 Apr 2013</a:t>
            </a:r>
          </a:p>
        </p:txBody>
      </p:sp>
      <p:sp>
        <p:nvSpPr>
          <p:cNvPr id="3" name="Content Placeholder 2"/>
          <p:cNvSpPr>
            <a:spLocks noGrp="1"/>
          </p:cNvSpPr>
          <p:nvPr>
            <p:ph idx="1"/>
          </p:nvPr>
        </p:nvSpPr>
        <p:spPr>
          <a:xfrm>
            <a:off x="323528" y="2420267"/>
            <a:ext cx="8568952" cy="3529013"/>
          </a:xfrm>
        </p:spPr>
        <p:txBody>
          <a:bodyPr/>
          <a:lstStyle/>
          <a:p>
            <a:pPr marL="0" indent="0">
              <a:buNone/>
            </a:pPr>
            <a:r>
              <a:rPr lang="en-GB" b="1" dirty="0" smtClean="0"/>
              <a:t>Objective 1: </a:t>
            </a:r>
            <a:r>
              <a:rPr lang="en-GB" dirty="0">
                <a:solidFill>
                  <a:srgbClr val="FF6699"/>
                </a:solidFill>
              </a:rPr>
              <a:t>Advanced</a:t>
            </a:r>
            <a:r>
              <a:rPr lang="en-GB" dirty="0" smtClean="0"/>
              <a:t> </a:t>
            </a:r>
            <a:r>
              <a:rPr lang="en-GB" dirty="0">
                <a:solidFill>
                  <a:srgbClr val="FF6699"/>
                </a:solidFill>
              </a:rPr>
              <a:t>cloud</a:t>
            </a:r>
            <a:r>
              <a:rPr lang="en-GB" dirty="0" smtClean="0"/>
              <a:t> </a:t>
            </a:r>
            <a:r>
              <a:rPr lang="en-GB" dirty="0">
                <a:solidFill>
                  <a:srgbClr val="FF6699"/>
                </a:solidFill>
              </a:rPr>
              <a:t>infrastructures and </a:t>
            </a:r>
            <a:r>
              <a:rPr lang="en-GB" dirty="0" smtClean="0">
                <a:solidFill>
                  <a:srgbClr val="FF6699"/>
                </a:solidFill>
              </a:rPr>
              <a:t>services </a:t>
            </a:r>
            <a:r>
              <a:rPr lang="en-GB" dirty="0" smtClean="0"/>
              <a:t>(3/4 of resources)</a:t>
            </a:r>
            <a:endParaRPr lang="en-GB" dirty="0"/>
          </a:p>
          <a:p>
            <a:pPr marL="457200" lvl="1" indent="0">
              <a:buNone/>
            </a:pPr>
            <a:endParaRPr lang="en-GB" dirty="0" smtClean="0"/>
          </a:p>
          <a:p>
            <a:pPr lvl="1"/>
            <a:r>
              <a:rPr lang="en-GB" dirty="0" smtClean="0">
                <a:ea typeface="+mn-ea"/>
                <a:cs typeface="+mn-cs"/>
              </a:rPr>
              <a:t>High </a:t>
            </a:r>
            <a:r>
              <a:rPr lang="en-GB" dirty="0">
                <a:ea typeface="+mn-ea"/>
                <a:cs typeface="+mn-cs"/>
              </a:rPr>
              <a:t>performance heterogeneous </a:t>
            </a:r>
            <a:r>
              <a:rPr lang="en-GB" dirty="0" smtClean="0">
                <a:ea typeface="+mn-ea"/>
                <a:cs typeface="+mn-cs"/>
              </a:rPr>
              <a:t>cloud infrastructures</a:t>
            </a:r>
          </a:p>
          <a:p>
            <a:pPr lvl="1"/>
            <a:r>
              <a:rPr lang="en-GB" dirty="0"/>
              <a:t>Federated cloud </a:t>
            </a:r>
            <a:r>
              <a:rPr lang="en-GB" dirty="0" smtClean="0"/>
              <a:t>networking</a:t>
            </a:r>
          </a:p>
          <a:p>
            <a:pPr lvl="1"/>
            <a:r>
              <a:rPr lang="en-GB" dirty="0" smtClean="0"/>
              <a:t>Dynamic configuration, automated provisioning and orchestration of cloud resources</a:t>
            </a:r>
          </a:p>
          <a:p>
            <a:pPr lvl="1"/>
            <a:r>
              <a:rPr lang="en-GB" dirty="0" smtClean="0"/>
              <a:t>Automated discovery and composition of services</a:t>
            </a:r>
            <a:endParaRPr lang="en-GB" dirty="0"/>
          </a:p>
          <a:p>
            <a:pPr lvl="1"/>
            <a:r>
              <a:rPr lang="en-GB" dirty="0" smtClean="0">
                <a:ea typeface="+mn-ea"/>
                <a:cs typeface="+mn-cs"/>
              </a:rPr>
              <a:t>Cloud security</a:t>
            </a:r>
            <a:endParaRPr lang="en-GB" dirty="0">
              <a:ea typeface="+mn-ea"/>
              <a:cs typeface="+mn-cs"/>
            </a:endParaRPr>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42</a:t>
            </a:fld>
            <a:endParaRPr lang="en-GB" dirty="0">
              <a:solidFill>
                <a:srgbClr val="000000"/>
              </a:solidFill>
            </a:endParaRPr>
          </a:p>
        </p:txBody>
      </p:sp>
    </p:spTree>
    <p:extLst>
      <p:ext uri="{BB962C8B-B14F-4D97-AF65-F5344CB8AC3E}">
        <p14:creationId xmlns:p14="http://schemas.microsoft.com/office/powerpoint/2010/main" val="542826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39850"/>
            <a:ext cx="8928992" cy="936625"/>
          </a:xfrm>
        </p:spPr>
        <p:txBody>
          <a:bodyPr/>
          <a:lstStyle/>
          <a:p>
            <a:pPr algn="ctr"/>
            <a:r>
              <a:rPr lang="en-GB" sz="2800" dirty="0"/>
              <a:t>H2020 Work Programme preparation</a:t>
            </a:r>
            <a:br>
              <a:rPr lang="en-GB" sz="2800" dirty="0"/>
            </a:br>
            <a:r>
              <a:rPr lang="en-GB" sz="2400" dirty="0"/>
              <a:t> </a:t>
            </a:r>
            <a:r>
              <a:rPr lang="en-GB" sz="2000" dirty="0"/>
              <a:t>Public</a:t>
            </a:r>
            <a:r>
              <a:rPr lang="en-GB" sz="2400" dirty="0" smtClean="0"/>
              <a:t> </a:t>
            </a:r>
            <a:r>
              <a:rPr lang="en-GB" sz="2000" dirty="0" smtClean="0"/>
              <a:t>consultation</a:t>
            </a:r>
            <a:r>
              <a:rPr lang="en-GB" sz="2000" dirty="0"/>
              <a:t>: 27 Feb – 17 Apr 2013</a:t>
            </a:r>
          </a:p>
        </p:txBody>
      </p:sp>
      <p:sp>
        <p:nvSpPr>
          <p:cNvPr id="3" name="Content Placeholder 2"/>
          <p:cNvSpPr>
            <a:spLocks noGrp="1"/>
          </p:cNvSpPr>
          <p:nvPr>
            <p:ph idx="1"/>
          </p:nvPr>
        </p:nvSpPr>
        <p:spPr>
          <a:xfrm>
            <a:off x="323528" y="2636912"/>
            <a:ext cx="8496944" cy="3888432"/>
          </a:xfrm>
        </p:spPr>
        <p:txBody>
          <a:bodyPr/>
          <a:lstStyle/>
          <a:p>
            <a:r>
              <a:rPr lang="en-GB" b="1" dirty="0" smtClean="0"/>
              <a:t>Objective 2: </a:t>
            </a:r>
            <a:r>
              <a:rPr lang="en-GB" dirty="0" smtClean="0">
                <a:solidFill>
                  <a:srgbClr val="FF6699"/>
                </a:solidFill>
              </a:rPr>
              <a:t>Tools </a:t>
            </a:r>
            <a:r>
              <a:rPr lang="en-GB" dirty="0">
                <a:solidFill>
                  <a:srgbClr val="FF6699"/>
                </a:solidFill>
              </a:rPr>
              <a:t>and methods for software development</a:t>
            </a:r>
            <a:r>
              <a:rPr lang="en-GB" dirty="0" smtClean="0"/>
              <a:t> (1/4 of resources)</a:t>
            </a:r>
          </a:p>
          <a:p>
            <a:endParaRPr lang="en-GB" dirty="0"/>
          </a:p>
          <a:p>
            <a:pPr lvl="1"/>
            <a:r>
              <a:rPr lang="en-GB" sz="2400" dirty="0" smtClean="0">
                <a:ea typeface="+mn-ea"/>
                <a:cs typeface="+mn-cs"/>
              </a:rPr>
              <a:t>Software tools </a:t>
            </a:r>
            <a:r>
              <a:rPr lang="en-GB" sz="2400" dirty="0">
                <a:ea typeface="+mn-ea"/>
                <a:cs typeface="+mn-cs"/>
              </a:rPr>
              <a:t>and methods </a:t>
            </a:r>
            <a:r>
              <a:rPr lang="en-GB" sz="2400" dirty="0" smtClean="0">
                <a:ea typeface="+mn-ea"/>
                <a:cs typeface="+mn-cs"/>
              </a:rPr>
              <a:t>for large complex and data-intensive systems</a:t>
            </a:r>
            <a:endParaRPr lang="en-GB" sz="2400" dirty="0">
              <a:ea typeface="+mn-ea"/>
              <a:cs typeface="+mn-cs"/>
            </a:endParaRPr>
          </a:p>
          <a:p>
            <a:pPr lvl="1"/>
            <a:r>
              <a:rPr lang="en-GB" sz="2400" dirty="0" smtClean="0">
                <a:ea typeface="+mn-ea"/>
                <a:cs typeface="+mn-cs"/>
              </a:rPr>
              <a:t>Software architectures and tools for highly distributed applications</a:t>
            </a:r>
          </a:p>
          <a:p>
            <a:endParaRPr lang="en-GB" dirty="0"/>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43</a:t>
            </a:fld>
            <a:endParaRPr lang="en-GB" dirty="0">
              <a:solidFill>
                <a:srgbClr val="000000"/>
              </a:solidFill>
            </a:endParaRPr>
          </a:p>
        </p:txBody>
      </p:sp>
    </p:spTree>
    <p:extLst>
      <p:ext uri="{BB962C8B-B14F-4D97-AF65-F5344CB8AC3E}">
        <p14:creationId xmlns:p14="http://schemas.microsoft.com/office/powerpoint/2010/main" val="2298470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H2020 Public </a:t>
            </a:r>
            <a:r>
              <a:rPr lang="en-GB" dirty="0"/>
              <a:t>C</a:t>
            </a:r>
            <a:r>
              <a:rPr lang="en-GB" dirty="0" smtClean="0"/>
              <a:t>onsultation</a:t>
            </a:r>
            <a:endParaRPr lang="en-GB" dirty="0"/>
          </a:p>
        </p:txBody>
      </p:sp>
      <p:sp>
        <p:nvSpPr>
          <p:cNvPr id="3" name="Content Placeholder 2"/>
          <p:cNvSpPr>
            <a:spLocks noGrp="1"/>
          </p:cNvSpPr>
          <p:nvPr>
            <p:ph idx="1"/>
          </p:nvPr>
        </p:nvSpPr>
        <p:spPr>
          <a:xfrm>
            <a:off x="323528" y="2492375"/>
            <a:ext cx="8568952" cy="3744937"/>
          </a:xfrm>
        </p:spPr>
        <p:txBody>
          <a:bodyPr/>
          <a:lstStyle/>
          <a:p>
            <a:pPr lvl="0">
              <a:buClr>
                <a:srgbClr val="FFFFFF"/>
              </a:buClr>
              <a:buFont typeface="Wingdings" pitchFamily="2" charset="2"/>
              <a:buChar char="Ø"/>
            </a:pPr>
            <a:r>
              <a:rPr lang="en-GB" sz="2000" dirty="0"/>
              <a:t>Public Consultation launched on 26 February </a:t>
            </a:r>
            <a:r>
              <a:rPr lang="en-GB" sz="2000" dirty="0" smtClean="0"/>
              <a:t>2013</a:t>
            </a:r>
          </a:p>
          <a:p>
            <a:pPr lvl="0">
              <a:buClr>
                <a:srgbClr val="FFFFFF"/>
              </a:buClr>
              <a:buFont typeface="Wingdings" pitchFamily="2" charset="2"/>
              <a:buChar char="Ø"/>
            </a:pPr>
            <a:endParaRPr lang="en-GB" sz="2000" dirty="0"/>
          </a:p>
          <a:p>
            <a:pPr lvl="0">
              <a:buClr>
                <a:srgbClr val="FFFFFF"/>
              </a:buClr>
              <a:buFont typeface="Wingdings" pitchFamily="2" charset="2"/>
              <a:buChar char="Ø"/>
            </a:pPr>
            <a:r>
              <a:rPr lang="en-GB" sz="2000" dirty="0">
                <a:solidFill>
                  <a:srgbClr val="FF6699"/>
                </a:solidFill>
              </a:rPr>
              <a:t>42</a:t>
            </a:r>
            <a:r>
              <a:rPr lang="en-GB" sz="2000" dirty="0"/>
              <a:t> contributions received by 2 April </a:t>
            </a:r>
            <a:r>
              <a:rPr lang="en-GB" sz="2000" dirty="0" smtClean="0"/>
              <a:t>2013</a:t>
            </a:r>
          </a:p>
          <a:p>
            <a:pPr lvl="0">
              <a:buClr>
                <a:srgbClr val="FFFFFF"/>
              </a:buClr>
              <a:buFont typeface="Wingdings" pitchFamily="2" charset="2"/>
              <a:buChar char="Ø"/>
            </a:pPr>
            <a:r>
              <a:rPr lang="en-GB" sz="2000" dirty="0" smtClean="0">
                <a:solidFill>
                  <a:srgbClr val="FF6699"/>
                </a:solidFill>
              </a:rPr>
              <a:t>30</a:t>
            </a:r>
            <a:r>
              <a:rPr lang="en-GB" sz="2000" dirty="0" smtClean="0"/>
              <a:t> </a:t>
            </a:r>
            <a:r>
              <a:rPr lang="en-GB" sz="2000" dirty="0"/>
              <a:t>speakers </a:t>
            </a:r>
            <a:r>
              <a:rPr lang="en-GB" sz="2000" dirty="0" smtClean="0"/>
              <a:t>invited</a:t>
            </a:r>
          </a:p>
          <a:p>
            <a:pPr lvl="0">
              <a:buClr>
                <a:srgbClr val="FFFFFF"/>
              </a:buClr>
              <a:buFont typeface="Wingdings" pitchFamily="2" charset="2"/>
              <a:buChar char="Ø"/>
            </a:pPr>
            <a:r>
              <a:rPr lang="en-GB" sz="2000" dirty="0" smtClean="0">
                <a:solidFill>
                  <a:srgbClr val="FF6699"/>
                </a:solidFill>
              </a:rPr>
              <a:t>26</a:t>
            </a:r>
            <a:r>
              <a:rPr lang="en-GB" sz="2000" dirty="0" smtClean="0"/>
              <a:t> </a:t>
            </a:r>
            <a:r>
              <a:rPr lang="en-GB" sz="2000" dirty="0"/>
              <a:t>presentations and </a:t>
            </a:r>
            <a:r>
              <a:rPr lang="en-GB" sz="2000" dirty="0">
                <a:solidFill>
                  <a:srgbClr val="FF6699"/>
                </a:solidFill>
              </a:rPr>
              <a:t>72</a:t>
            </a:r>
            <a:r>
              <a:rPr lang="en-GB" sz="2000" dirty="0"/>
              <a:t> participants on 17 April 2013</a:t>
            </a:r>
          </a:p>
          <a:p>
            <a:endParaRPr lang="en-GB" dirty="0" smtClean="0"/>
          </a:p>
          <a:p>
            <a:r>
              <a:rPr lang="en-GB" sz="2000" dirty="0" smtClean="0"/>
              <a:t>All contributions, all presentations, full report and slides available at: </a:t>
            </a:r>
            <a:endParaRPr lang="en-GB" sz="2000" dirty="0" smtClean="0">
              <a:hlinkClick r:id="rId2"/>
            </a:endParaRPr>
          </a:p>
          <a:p>
            <a:r>
              <a:rPr lang="en-GB" sz="2000" dirty="0" smtClean="0">
                <a:hlinkClick r:id="rId2"/>
              </a:rPr>
              <a:t>https</a:t>
            </a:r>
            <a:r>
              <a:rPr lang="en-GB" sz="2000" dirty="0">
                <a:hlinkClick r:id="rId2"/>
              </a:rPr>
              <a:t>://</a:t>
            </a:r>
            <a:r>
              <a:rPr lang="en-GB" sz="2000" dirty="0" smtClean="0">
                <a:hlinkClick r:id="rId2"/>
              </a:rPr>
              <a:t>ec.europa.eu/digital-agenda/en/public-consultation-advanced-cloud-infrastructures-and-services</a:t>
            </a:r>
            <a:endParaRPr lang="en-GB" sz="2000" dirty="0" smtClean="0"/>
          </a:p>
          <a:p>
            <a:endParaRPr lang="en-GB" dirty="0"/>
          </a:p>
          <a:p>
            <a:endParaRPr lang="en-GB" dirty="0"/>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44</a:t>
            </a:fld>
            <a:endParaRPr lang="en-GB" dirty="0">
              <a:solidFill>
                <a:srgbClr val="000000"/>
              </a:solidFill>
            </a:endParaRPr>
          </a:p>
        </p:txBody>
      </p:sp>
    </p:spTree>
    <p:extLst>
      <p:ext uri="{BB962C8B-B14F-4D97-AF65-F5344CB8AC3E}">
        <p14:creationId xmlns:p14="http://schemas.microsoft.com/office/powerpoint/2010/main" val="2652438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52736"/>
            <a:ext cx="8229600" cy="936625"/>
          </a:xfrm>
        </p:spPr>
        <p:txBody>
          <a:bodyPr/>
          <a:lstStyle/>
          <a:p>
            <a:pPr algn="ctr"/>
            <a:r>
              <a:rPr lang="en-GB" dirty="0" smtClean="0"/>
              <a:t>Steps towards the H2020 launch</a:t>
            </a:r>
            <a:endParaRPr lang="en-GB" dirty="0"/>
          </a:p>
        </p:txBody>
      </p:sp>
      <p:sp>
        <p:nvSpPr>
          <p:cNvPr id="3" name="Content Placeholder 2"/>
          <p:cNvSpPr>
            <a:spLocks noGrp="1"/>
          </p:cNvSpPr>
          <p:nvPr>
            <p:ph idx="1"/>
          </p:nvPr>
        </p:nvSpPr>
        <p:spPr>
          <a:xfrm>
            <a:off x="179512" y="1916832"/>
            <a:ext cx="8856984" cy="4464496"/>
          </a:xfrm>
        </p:spPr>
        <p:txBody>
          <a:bodyPr/>
          <a:lstStyle/>
          <a:p>
            <a:pPr>
              <a:buFont typeface="Wingdings" pitchFamily="2" charset="2"/>
              <a:buChar char="Ø"/>
            </a:pPr>
            <a:endParaRPr lang="en-GB" sz="2000" dirty="0" smtClean="0"/>
          </a:p>
          <a:p>
            <a:pPr>
              <a:buFont typeface="Wingdings" pitchFamily="2" charset="2"/>
              <a:buChar char="Ø"/>
            </a:pPr>
            <a:r>
              <a:rPr lang="en-GB" sz="2000" dirty="0" smtClean="0"/>
              <a:t>First draft of Work Programme: summer 2013</a:t>
            </a:r>
          </a:p>
          <a:p>
            <a:pPr>
              <a:buFont typeface="Wingdings" pitchFamily="2" charset="2"/>
              <a:buChar char="Ø"/>
            </a:pPr>
            <a:endParaRPr lang="en-GB" sz="2000" dirty="0" smtClean="0"/>
          </a:p>
          <a:p>
            <a:pPr>
              <a:buFont typeface="Wingdings" pitchFamily="2" charset="2"/>
              <a:buChar char="Ø"/>
            </a:pPr>
            <a:r>
              <a:rPr lang="en-GB" sz="2000" dirty="0" smtClean="0"/>
              <a:t>European Commission inter-services consultation: autumn 2013</a:t>
            </a:r>
          </a:p>
          <a:p>
            <a:pPr>
              <a:buFont typeface="Wingdings" pitchFamily="2" charset="2"/>
              <a:buChar char="Ø"/>
            </a:pPr>
            <a:r>
              <a:rPr lang="en-GB" sz="2000" dirty="0" smtClean="0"/>
              <a:t>Consultation of the EU Member States: autumn 2013</a:t>
            </a:r>
          </a:p>
          <a:p>
            <a:pPr>
              <a:buFont typeface="Wingdings" pitchFamily="2" charset="2"/>
              <a:buChar char="Ø"/>
            </a:pPr>
            <a:endParaRPr lang="en-GB" sz="2000" dirty="0" smtClean="0"/>
          </a:p>
          <a:p>
            <a:pPr>
              <a:buFont typeface="Wingdings" pitchFamily="2" charset="2"/>
              <a:buChar char="Ø"/>
            </a:pPr>
            <a:r>
              <a:rPr lang="en-GB" sz="2000" dirty="0" smtClean="0"/>
              <a:t>Networking activities during ICT 2013, Vilnius, 6-8 Nov 2013</a:t>
            </a:r>
          </a:p>
          <a:p>
            <a:pPr>
              <a:buFont typeface="Wingdings" pitchFamily="2" charset="2"/>
              <a:buChar char="Ø"/>
            </a:pPr>
            <a:r>
              <a:rPr lang="en-GB" sz="1800" dirty="0">
                <a:hlinkClick r:id="rId2"/>
              </a:rPr>
              <a:t>http://</a:t>
            </a:r>
            <a:r>
              <a:rPr lang="en-GB" sz="1800" dirty="0" smtClean="0">
                <a:hlinkClick r:id="rId2"/>
              </a:rPr>
              <a:t>ec.europa.eu/digital-agenda/en/ict-2013</a:t>
            </a:r>
            <a:endParaRPr lang="en-GB" sz="1800" dirty="0" smtClean="0"/>
          </a:p>
          <a:p>
            <a:pPr>
              <a:buFont typeface="Wingdings" pitchFamily="2" charset="2"/>
              <a:buChar char="Ø"/>
            </a:pPr>
            <a:endParaRPr lang="en-GB" sz="2000" dirty="0" smtClean="0"/>
          </a:p>
          <a:p>
            <a:pPr>
              <a:buFont typeface="Wingdings" pitchFamily="2" charset="2"/>
              <a:buChar char="Ø"/>
            </a:pPr>
            <a:r>
              <a:rPr lang="en-GB" sz="2000" dirty="0">
                <a:solidFill>
                  <a:srgbClr val="FF6699"/>
                </a:solidFill>
              </a:rPr>
              <a:t>WP2014 adoption + first H2020 </a:t>
            </a:r>
            <a:r>
              <a:rPr lang="en-GB" sz="2000" dirty="0" smtClean="0">
                <a:solidFill>
                  <a:srgbClr val="FF6699"/>
                </a:solidFill>
              </a:rPr>
              <a:t>call: mid-December 2013</a:t>
            </a:r>
          </a:p>
          <a:p>
            <a:pPr>
              <a:buFont typeface="Wingdings" pitchFamily="2" charset="2"/>
              <a:buChar char="Ø"/>
            </a:pPr>
            <a:r>
              <a:rPr lang="en-GB" sz="2000" smtClean="0">
                <a:solidFill>
                  <a:srgbClr val="FF6699"/>
                </a:solidFill>
              </a:rPr>
              <a:t>Deadline for submission </a:t>
            </a:r>
            <a:r>
              <a:rPr lang="en-GB" sz="2000" dirty="0" smtClean="0">
                <a:solidFill>
                  <a:srgbClr val="FF6699"/>
                </a:solidFill>
              </a:rPr>
              <a:t>of proposals: April 2104</a:t>
            </a:r>
            <a:endParaRPr lang="en-GB" sz="2000" dirty="0">
              <a:solidFill>
                <a:srgbClr val="FF6699"/>
              </a:solidFill>
            </a:endParaRPr>
          </a:p>
        </p:txBody>
      </p:sp>
      <p:sp>
        <p:nvSpPr>
          <p:cNvPr id="4" name="Slide Number Placeholder 3"/>
          <p:cNvSpPr>
            <a:spLocks noGrp="1"/>
          </p:cNvSpPr>
          <p:nvPr>
            <p:ph type="sldNum" sz="quarter" idx="12"/>
          </p:nvPr>
        </p:nvSpPr>
        <p:spPr/>
        <p:txBody>
          <a:bodyPr/>
          <a:lstStyle/>
          <a:p>
            <a:fld id="{39E3ECCC-FA0E-4C5A-97F6-F08C797B283B}" type="slidenum">
              <a:rPr lang="en-GB" smtClean="0">
                <a:solidFill>
                  <a:srgbClr val="000000"/>
                </a:solidFill>
              </a:rPr>
              <a:pPr/>
              <a:t>45</a:t>
            </a:fld>
            <a:endParaRPr lang="en-GB" dirty="0">
              <a:solidFill>
                <a:srgbClr val="000000"/>
              </a:solidFill>
            </a:endParaRPr>
          </a:p>
        </p:txBody>
      </p:sp>
    </p:spTree>
    <p:extLst>
      <p:ext uri="{BB962C8B-B14F-4D97-AF65-F5344CB8AC3E}">
        <p14:creationId xmlns:p14="http://schemas.microsoft.com/office/powerpoint/2010/main" val="4120941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8229600" cy="936625"/>
          </a:xfrm>
        </p:spPr>
        <p:txBody>
          <a:bodyPr/>
          <a:lstStyle/>
          <a:p>
            <a:r>
              <a:rPr lang="en-GB" dirty="0" smtClean="0"/>
              <a:t>Impact on providers and users</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5</a:t>
            </a:fld>
            <a:endParaRPr lang="en-GB"/>
          </a:p>
        </p:txBody>
      </p:sp>
      <p:sp>
        <p:nvSpPr>
          <p:cNvPr id="4" name="Content Placeholder 3"/>
          <p:cNvSpPr>
            <a:spLocks noGrp="1"/>
          </p:cNvSpPr>
          <p:nvPr>
            <p:ph idx="1"/>
          </p:nvPr>
        </p:nvSpPr>
        <p:spPr>
          <a:xfrm>
            <a:off x="457200" y="2132856"/>
            <a:ext cx="8363272" cy="4320480"/>
          </a:xfrm>
        </p:spPr>
        <p:txBody>
          <a:bodyPr/>
          <a:lstStyle/>
          <a:p>
            <a:r>
              <a:rPr lang="en-GB" sz="1800" dirty="0" smtClean="0"/>
              <a:t>Many potential users still associate cloud computing with increased </a:t>
            </a:r>
            <a:r>
              <a:rPr lang="en-GB" sz="1800" dirty="0">
                <a:solidFill>
                  <a:srgbClr val="FF6699"/>
                </a:solidFill>
              </a:rPr>
              <a:t>risks</a:t>
            </a:r>
            <a:r>
              <a:rPr lang="en-GB" sz="1800" dirty="0" smtClean="0"/>
              <a:t>, such as: </a:t>
            </a:r>
            <a:r>
              <a:rPr lang="en-GB" sz="1800" dirty="0" smtClean="0">
                <a:solidFill>
                  <a:srgbClr val="FF6699"/>
                </a:solidFill>
              </a:rPr>
              <a:t>protection </a:t>
            </a:r>
            <a:r>
              <a:rPr lang="en-GB" sz="1800" dirty="0" smtClean="0"/>
              <a:t>of personal data, </a:t>
            </a:r>
            <a:r>
              <a:rPr lang="en-GB" sz="1800" dirty="0" smtClean="0">
                <a:solidFill>
                  <a:srgbClr val="FF6699"/>
                </a:solidFill>
              </a:rPr>
              <a:t>security</a:t>
            </a:r>
            <a:r>
              <a:rPr lang="en-GB" sz="1800" dirty="0"/>
              <a:t>,</a:t>
            </a:r>
            <a:r>
              <a:rPr lang="en-GB" sz="1800" dirty="0" smtClean="0">
                <a:solidFill>
                  <a:srgbClr val="C00000"/>
                </a:solidFill>
              </a:rPr>
              <a:t> </a:t>
            </a:r>
            <a:r>
              <a:rPr lang="en-GB" sz="1800" dirty="0" smtClean="0"/>
              <a:t>guarantee of </a:t>
            </a:r>
            <a:r>
              <a:rPr lang="en-GB" sz="1800" dirty="0">
                <a:solidFill>
                  <a:srgbClr val="FF6699"/>
                </a:solidFill>
              </a:rPr>
              <a:t>continuity</a:t>
            </a:r>
            <a:r>
              <a:rPr lang="en-GB" sz="1800" dirty="0" smtClean="0">
                <a:solidFill>
                  <a:srgbClr val="FF0000"/>
                </a:solidFill>
              </a:rPr>
              <a:t> </a:t>
            </a:r>
            <a:r>
              <a:rPr lang="en-GB" sz="1800" dirty="0">
                <a:solidFill>
                  <a:srgbClr val="FF6699"/>
                </a:solidFill>
              </a:rPr>
              <a:t>of services</a:t>
            </a:r>
            <a:r>
              <a:rPr lang="en-GB" sz="1800" dirty="0" smtClean="0"/>
              <a:t>, legal </a:t>
            </a:r>
            <a:r>
              <a:rPr lang="en-GB" sz="1800" dirty="0">
                <a:solidFill>
                  <a:srgbClr val="FF6699"/>
                </a:solidFill>
              </a:rPr>
              <a:t>jurisdiction</a:t>
            </a:r>
            <a:r>
              <a:rPr lang="en-GB" sz="1800" dirty="0" smtClean="0"/>
              <a:t>, etc.</a:t>
            </a:r>
          </a:p>
          <a:p>
            <a:endParaRPr lang="en-GB" sz="1800" dirty="0" smtClean="0"/>
          </a:p>
          <a:p>
            <a:r>
              <a:rPr lang="en-GB" sz="1800" dirty="0">
                <a:solidFill>
                  <a:srgbClr val="FF6699"/>
                </a:solidFill>
              </a:rPr>
              <a:t>Supply side</a:t>
            </a:r>
            <a:r>
              <a:rPr lang="en-GB" sz="1800" dirty="0" smtClean="0"/>
              <a:t>: new business opportunities for telecom operators, cloud services providers , equipment manufacturers and system integrators</a:t>
            </a:r>
          </a:p>
          <a:p>
            <a:endParaRPr lang="en-GB" sz="1800" dirty="0" smtClean="0"/>
          </a:p>
          <a:p>
            <a:r>
              <a:rPr lang="en-GB" sz="1800" dirty="0">
                <a:solidFill>
                  <a:srgbClr val="FF6699"/>
                </a:solidFill>
              </a:rPr>
              <a:t>Demand side</a:t>
            </a:r>
            <a:r>
              <a:rPr lang="en-GB" sz="1800" dirty="0" smtClean="0"/>
              <a:t>: increased productivity, enhanced competitiveness, </a:t>
            </a:r>
            <a:r>
              <a:rPr lang="en-GB" sz="1800" dirty="0"/>
              <a:t>less</a:t>
            </a:r>
            <a:r>
              <a:rPr lang="en-GB" sz="1800" dirty="0" smtClean="0">
                <a:solidFill>
                  <a:srgbClr val="C00000"/>
                </a:solidFill>
              </a:rPr>
              <a:t> </a:t>
            </a:r>
            <a:r>
              <a:rPr lang="en-GB" sz="1800" dirty="0">
                <a:solidFill>
                  <a:srgbClr val="FF6699"/>
                </a:solidFill>
              </a:rPr>
              <a:t>risks</a:t>
            </a:r>
            <a:r>
              <a:rPr lang="en-GB" sz="1800" dirty="0" smtClean="0">
                <a:solidFill>
                  <a:srgbClr val="C00000"/>
                </a:solidFill>
              </a:rPr>
              <a:t> </a:t>
            </a:r>
            <a:r>
              <a:rPr lang="en-GB" sz="1800" dirty="0" smtClean="0"/>
              <a:t>in the use of IT services, </a:t>
            </a:r>
            <a:r>
              <a:rPr lang="en-GB" sz="1800" dirty="0">
                <a:solidFill>
                  <a:srgbClr val="FF6699"/>
                </a:solidFill>
              </a:rPr>
              <a:t>fast speed* </a:t>
            </a:r>
            <a:r>
              <a:rPr lang="en-GB" sz="1800" dirty="0" smtClean="0"/>
              <a:t>in the implementation of advanced IT services (especially for start-ups and SMEs)</a:t>
            </a:r>
          </a:p>
          <a:p>
            <a:endParaRPr lang="en-GB" sz="1800" dirty="0" smtClean="0"/>
          </a:p>
          <a:p>
            <a:pPr marL="0" indent="0">
              <a:buNone/>
            </a:pPr>
            <a:r>
              <a:rPr lang="en-GB" sz="1000" i="1" dirty="0" smtClean="0">
                <a:solidFill>
                  <a:schemeClr val="tx1"/>
                </a:solidFill>
              </a:rPr>
              <a:t>     Boston </a:t>
            </a:r>
            <a:r>
              <a:rPr lang="en-GB" sz="1000" i="1" dirty="0">
                <a:solidFill>
                  <a:schemeClr val="tx1"/>
                </a:solidFill>
              </a:rPr>
              <a:t>Consulting Group: 70% of CIOs indicated that </a:t>
            </a:r>
            <a:r>
              <a:rPr lang="en-GB" sz="1000" i="1" dirty="0" smtClean="0">
                <a:solidFill>
                  <a:schemeClr val="tx1"/>
                </a:solidFill>
              </a:rPr>
              <a:t>'fast </a:t>
            </a:r>
            <a:r>
              <a:rPr lang="en-GB" sz="1000" i="1" dirty="0">
                <a:solidFill>
                  <a:schemeClr val="tx1"/>
                </a:solidFill>
              </a:rPr>
              <a:t>implementation speed' was the main factor in </a:t>
            </a:r>
            <a:r>
              <a:rPr lang="en-GB" sz="1000" i="1" dirty="0" smtClean="0">
                <a:solidFill>
                  <a:schemeClr val="tx1"/>
                </a:solidFill>
              </a:rPr>
              <a:t>their</a:t>
            </a:r>
          </a:p>
          <a:p>
            <a:pPr marL="0" indent="0">
              <a:buNone/>
            </a:pPr>
            <a:r>
              <a:rPr lang="en-GB" sz="1000" i="1" dirty="0">
                <a:solidFill>
                  <a:schemeClr val="tx1"/>
                </a:solidFill>
              </a:rPr>
              <a:t> </a:t>
            </a:r>
            <a:r>
              <a:rPr lang="en-GB" sz="1000" i="1" dirty="0" smtClean="0">
                <a:solidFill>
                  <a:schemeClr val="tx1"/>
                </a:solidFill>
              </a:rPr>
              <a:t>   decision to </a:t>
            </a:r>
            <a:r>
              <a:rPr lang="en-GB" sz="1000" i="1" dirty="0">
                <a:solidFill>
                  <a:schemeClr val="tx1"/>
                </a:solidFill>
              </a:rPr>
              <a:t>use cloud computing solutions</a:t>
            </a:r>
          </a:p>
        </p:txBody>
      </p:sp>
    </p:spTree>
    <p:extLst>
      <p:ext uri="{BB962C8B-B14F-4D97-AF65-F5344CB8AC3E}">
        <p14:creationId xmlns:p14="http://schemas.microsoft.com/office/powerpoint/2010/main" val="264128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484784"/>
            <a:ext cx="6768752" cy="936625"/>
          </a:xfrm>
        </p:spPr>
        <p:txBody>
          <a:bodyPr/>
          <a:lstStyle/>
          <a:p>
            <a:r>
              <a:rPr lang="en-GB" smtClean="0"/>
              <a:t>Adoption </a:t>
            </a:r>
            <a:r>
              <a:rPr lang="en-GB"/>
              <a:t>levels of </a:t>
            </a:r>
            <a:r>
              <a:rPr lang="en-GB" smtClean="0"/>
              <a:t>different </a:t>
            </a:r>
            <a:r>
              <a:rPr lang="en-GB"/>
              <a:t>types of cloud </a:t>
            </a:r>
            <a:r>
              <a:rPr lang="en-GB" smtClean="0"/>
              <a:t>services</a:t>
            </a:r>
            <a:endParaRPr lang="pt-PT"/>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6</a:t>
            </a:fld>
            <a:endParaRPr lang="en-GB"/>
          </a:p>
        </p:txBody>
      </p:sp>
      <p:pic>
        <p:nvPicPr>
          <p:cNvPr id="5" name="Chart 4"/>
          <p:cNvPicPr>
            <a:picLocks noGrp="1" noChangeArrowheads="1"/>
          </p:cNvPicPr>
          <p:nvPr>
            <p:ph idx="1"/>
          </p:nvPr>
        </p:nvPicPr>
        <p:blipFill>
          <a:blip r:embed="rId2">
            <a:extLst>
              <a:ext uri="{28A0092B-C50C-407E-A947-70E740481C1C}">
                <a14:useLocalDpi xmlns:a14="http://schemas.microsoft.com/office/drawing/2010/main" val="0"/>
              </a:ext>
            </a:extLst>
          </a:blip>
          <a:srcRect l="-2603" t="-2863" r="-656" b="-6744"/>
          <a:stretch>
            <a:fillRect/>
          </a:stretch>
        </p:blipFill>
        <p:spPr>
          <a:xfrm>
            <a:off x="539552" y="2564904"/>
            <a:ext cx="4968552" cy="3384376"/>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79512" y="6165304"/>
            <a:ext cx="8496944" cy="261610"/>
          </a:xfrm>
          <a:prstGeom prst="rect">
            <a:avLst/>
          </a:prstGeom>
          <a:noFill/>
        </p:spPr>
        <p:txBody>
          <a:bodyPr wrap="square" rtlCol="0">
            <a:spAutoFit/>
          </a:bodyPr>
          <a:lstStyle/>
          <a:p>
            <a:pPr lvl="1" eaLnBrk="0" hangingPunct="0">
              <a:spcBef>
                <a:spcPct val="20000"/>
              </a:spcBef>
              <a:buClr>
                <a:srgbClr val="0F5494"/>
              </a:buClr>
            </a:pPr>
            <a:r>
              <a:rPr lang="pt-PT" sz="1100" b="0" kern="0" smtClean="0">
                <a:solidFill>
                  <a:srgbClr val="0F5494"/>
                </a:solidFill>
                <a:latin typeface="Verdana"/>
                <a:hlinkClick r:id="rId3"/>
              </a:rPr>
              <a:t>http</a:t>
            </a:r>
            <a:r>
              <a:rPr lang="pt-PT" sz="1100" b="0" kern="0">
                <a:solidFill>
                  <a:srgbClr val="0F5494"/>
                </a:solidFill>
                <a:latin typeface="Verdana"/>
                <a:hlinkClick r:id="rId3"/>
              </a:rPr>
              <a:t>://ec.europa.eu/information_society/activities/cloudcomputing/docs/quantitative_estimates.pdf</a:t>
            </a:r>
            <a:endParaRPr lang="pt-PT" sz="1100" b="0" kern="0">
              <a:solidFill>
                <a:srgbClr val="0F5494"/>
              </a:solidFill>
              <a:latin typeface="Verdana"/>
            </a:endParaRPr>
          </a:p>
        </p:txBody>
      </p:sp>
      <p:sp>
        <p:nvSpPr>
          <p:cNvPr id="4" name="TextBox 3"/>
          <p:cNvSpPr txBox="1"/>
          <p:nvPr/>
        </p:nvSpPr>
        <p:spPr>
          <a:xfrm>
            <a:off x="5436096" y="2924944"/>
            <a:ext cx="3600400" cy="830997"/>
          </a:xfrm>
          <a:prstGeom prst="rect">
            <a:avLst/>
          </a:prstGeom>
          <a:noFill/>
          <a:ln>
            <a:solidFill>
              <a:srgbClr val="0F5494"/>
            </a:solidFill>
          </a:ln>
        </p:spPr>
        <p:txBody>
          <a:bodyPr wrap="square" rtlCol="0">
            <a:spAutoFit/>
          </a:bodyPr>
          <a:lstStyle/>
          <a:p>
            <a:r>
              <a:rPr lang="pt-PT" sz="1200" b="0" dirty="0" smtClean="0">
                <a:solidFill>
                  <a:srgbClr val="0F5494"/>
                </a:solidFill>
              </a:rPr>
              <a:t>Source: </a:t>
            </a:r>
            <a:r>
              <a:rPr lang="pt-PT" sz="1200" b="0" dirty="0" smtClean="0">
                <a:solidFill>
                  <a:srgbClr val="FF0000"/>
                </a:solidFill>
              </a:rPr>
              <a:t>IDC, 2012</a:t>
            </a:r>
          </a:p>
          <a:p>
            <a:r>
              <a:rPr lang="pt-PT" sz="1200" b="0" dirty="0" smtClean="0">
                <a:solidFill>
                  <a:srgbClr val="0F5494"/>
                </a:solidFill>
              </a:rPr>
              <a:t>Sample: 1056 organisations</a:t>
            </a:r>
          </a:p>
          <a:p>
            <a:r>
              <a:rPr lang="pt-PT" sz="1200" b="0" dirty="0" smtClean="0">
                <a:solidFill>
                  <a:srgbClr val="0F5494"/>
                </a:solidFill>
              </a:rPr>
              <a:t>Geography: CZ, FR, DE, IT, HU, ES, SE, UK</a:t>
            </a:r>
          </a:p>
          <a:p>
            <a:r>
              <a:rPr lang="pt-PT" sz="1200" b="0" dirty="0" smtClean="0">
                <a:solidFill>
                  <a:srgbClr val="0F5494"/>
                </a:solidFill>
              </a:rPr>
              <a:t>Vertical axis = % of responses</a:t>
            </a:r>
          </a:p>
        </p:txBody>
      </p:sp>
      <p:sp>
        <p:nvSpPr>
          <p:cNvPr id="7" name="TextBox 6"/>
          <p:cNvSpPr txBox="1"/>
          <p:nvPr/>
        </p:nvSpPr>
        <p:spPr>
          <a:xfrm>
            <a:off x="5796136" y="4221088"/>
            <a:ext cx="3096344" cy="861774"/>
          </a:xfrm>
          <a:prstGeom prst="rect">
            <a:avLst/>
          </a:prstGeom>
          <a:noFill/>
          <a:ln>
            <a:solidFill>
              <a:srgbClr val="0F5494"/>
            </a:solidFill>
          </a:ln>
        </p:spPr>
        <p:txBody>
          <a:bodyPr wrap="square" rtlCol="0">
            <a:spAutoFit/>
          </a:bodyPr>
          <a:lstStyle/>
          <a:p>
            <a:r>
              <a:rPr lang="pt-PT" sz="1000" b="0" dirty="0" smtClean="0">
                <a:solidFill>
                  <a:srgbClr val="0F5494"/>
                </a:solidFill>
              </a:rPr>
              <a:t>CRM </a:t>
            </a:r>
            <a:r>
              <a:rPr lang="en-GB" sz="1000" b="0" dirty="0" smtClean="0">
                <a:solidFill>
                  <a:srgbClr val="0F5494"/>
                </a:solidFill>
              </a:rPr>
              <a:t>= customer relationship management</a:t>
            </a:r>
          </a:p>
          <a:p>
            <a:r>
              <a:rPr lang="en-GB" sz="1000" b="0" dirty="0" smtClean="0">
                <a:solidFill>
                  <a:srgbClr val="0F5494"/>
                </a:solidFill>
              </a:rPr>
              <a:t>BI = business intelligence</a:t>
            </a:r>
          </a:p>
          <a:p>
            <a:r>
              <a:rPr lang="en-GB" sz="1000" b="0" dirty="0" err="1" smtClean="0">
                <a:solidFill>
                  <a:srgbClr val="0F5494"/>
                </a:solidFill>
              </a:rPr>
              <a:t>PaaS</a:t>
            </a:r>
            <a:r>
              <a:rPr lang="en-GB" sz="1000" b="0" dirty="0" smtClean="0">
                <a:solidFill>
                  <a:srgbClr val="0F5494"/>
                </a:solidFill>
              </a:rPr>
              <a:t> = application development and testing</a:t>
            </a:r>
          </a:p>
          <a:p>
            <a:r>
              <a:rPr lang="en-GB" sz="1000" b="0" dirty="0" smtClean="0">
                <a:solidFill>
                  <a:srgbClr val="0F5494"/>
                </a:solidFill>
              </a:rPr>
              <a:t>HRM = human resources management</a:t>
            </a:r>
          </a:p>
          <a:p>
            <a:r>
              <a:rPr lang="en-GB" sz="1000" b="0" dirty="0" smtClean="0">
                <a:solidFill>
                  <a:srgbClr val="0F5494"/>
                </a:solidFill>
              </a:rPr>
              <a:t>HCM = human capital management</a:t>
            </a:r>
          </a:p>
        </p:txBody>
      </p:sp>
    </p:spTree>
    <p:extLst>
      <p:ext uri="{BB962C8B-B14F-4D97-AF65-F5344CB8AC3E}">
        <p14:creationId xmlns:p14="http://schemas.microsoft.com/office/powerpoint/2010/main" val="3189743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p>
            <a:r>
              <a:rPr lang="en-GB" dirty="0" smtClean="0"/>
              <a:t>Main barriers restricting cloud adoption</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7</a:t>
            </a:fld>
            <a:endParaRPr lang="en-GB"/>
          </a:p>
        </p:txBody>
      </p:sp>
      <p:pic>
        <p:nvPicPr>
          <p:cNvPr id="5"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528" y="2420888"/>
            <a:ext cx="5607368" cy="3633788"/>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79512" y="6165304"/>
            <a:ext cx="8496944" cy="261610"/>
          </a:xfrm>
          <a:prstGeom prst="rect">
            <a:avLst/>
          </a:prstGeom>
          <a:noFill/>
        </p:spPr>
        <p:txBody>
          <a:bodyPr wrap="square" rtlCol="0">
            <a:spAutoFit/>
          </a:bodyPr>
          <a:lstStyle/>
          <a:p>
            <a:pPr lvl="1" eaLnBrk="0" hangingPunct="0">
              <a:spcBef>
                <a:spcPct val="20000"/>
              </a:spcBef>
              <a:buClr>
                <a:srgbClr val="0F5494"/>
              </a:buClr>
            </a:pPr>
            <a:r>
              <a:rPr lang="pt-PT" sz="1100" b="0" kern="0" smtClean="0">
                <a:solidFill>
                  <a:srgbClr val="0F5494"/>
                </a:solidFill>
                <a:latin typeface="Verdana"/>
                <a:hlinkClick r:id="rId3"/>
              </a:rPr>
              <a:t>http</a:t>
            </a:r>
            <a:r>
              <a:rPr lang="pt-PT" sz="1100" b="0" kern="0">
                <a:solidFill>
                  <a:srgbClr val="0F5494"/>
                </a:solidFill>
                <a:latin typeface="Verdana"/>
                <a:hlinkClick r:id="rId3"/>
              </a:rPr>
              <a:t>://ec.europa.eu/information_society/activities/cloudcomputing/docs/quantitative_estimates.pdf</a:t>
            </a:r>
            <a:endParaRPr lang="pt-PT" sz="1100" b="0" kern="0">
              <a:solidFill>
                <a:srgbClr val="0F5494"/>
              </a:solidFill>
              <a:latin typeface="Verdana"/>
            </a:endParaRPr>
          </a:p>
        </p:txBody>
      </p:sp>
      <p:sp>
        <p:nvSpPr>
          <p:cNvPr id="4" name="TextBox 3"/>
          <p:cNvSpPr txBox="1"/>
          <p:nvPr/>
        </p:nvSpPr>
        <p:spPr>
          <a:xfrm>
            <a:off x="5796136" y="4149080"/>
            <a:ext cx="3096344" cy="1200329"/>
          </a:xfrm>
          <a:prstGeom prst="rect">
            <a:avLst/>
          </a:prstGeom>
          <a:noFill/>
        </p:spPr>
        <p:txBody>
          <a:bodyPr wrap="square" rtlCol="0">
            <a:spAutoFit/>
          </a:bodyPr>
          <a:lstStyle/>
          <a:p>
            <a:pPr marL="228600" indent="-228600">
              <a:buAutoNum type="arabicPeriod"/>
            </a:pPr>
            <a:r>
              <a:rPr lang="en-GB" sz="1200" b="0" dirty="0" smtClean="0">
                <a:solidFill>
                  <a:schemeClr val="accent2">
                    <a:lumMod val="75000"/>
                  </a:schemeClr>
                </a:solidFill>
              </a:rPr>
              <a:t>Multiple legal jurisdictions</a:t>
            </a:r>
          </a:p>
          <a:p>
            <a:pPr marL="228600" indent="-228600">
              <a:buAutoNum type="arabicPeriod"/>
            </a:pPr>
            <a:r>
              <a:rPr lang="en-GB" sz="1200" b="0" dirty="0" smtClean="0">
                <a:solidFill>
                  <a:schemeClr val="accent2">
                    <a:lumMod val="75000"/>
                  </a:schemeClr>
                </a:solidFill>
              </a:rPr>
              <a:t>Security and data protection</a:t>
            </a:r>
          </a:p>
          <a:p>
            <a:pPr marL="228600" indent="-228600">
              <a:buAutoNum type="arabicPeriod"/>
            </a:pPr>
            <a:r>
              <a:rPr lang="en-GB" sz="1200" b="0" dirty="0" smtClean="0">
                <a:solidFill>
                  <a:schemeClr val="accent2">
                    <a:lumMod val="75000"/>
                  </a:schemeClr>
                </a:solidFill>
              </a:rPr>
              <a:t>Trust</a:t>
            </a:r>
          </a:p>
          <a:p>
            <a:pPr marL="228600" indent="-228600">
              <a:buAutoNum type="arabicPeriod"/>
            </a:pPr>
            <a:r>
              <a:rPr lang="en-GB" sz="1200" b="0" dirty="0" smtClean="0">
                <a:solidFill>
                  <a:schemeClr val="accent2">
                    <a:lumMod val="75000"/>
                  </a:schemeClr>
                </a:solidFill>
              </a:rPr>
              <a:t>Data access and portability</a:t>
            </a:r>
          </a:p>
          <a:p>
            <a:pPr marL="228600" indent="-228600">
              <a:buAutoNum type="arabicPeriod"/>
            </a:pPr>
            <a:r>
              <a:rPr lang="en-GB" sz="1200" b="0" dirty="0" smtClean="0">
                <a:solidFill>
                  <a:schemeClr val="accent2">
                    <a:lumMod val="75000"/>
                  </a:schemeClr>
                </a:solidFill>
              </a:rPr>
              <a:t>Data location</a:t>
            </a:r>
          </a:p>
          <a:p>
            <a:pPr marL="228600" indent="-228600">
              <a:buAutoNum type="arabicPeriod"/>
            </a:pPr>
            <a:r>
              <a:rPr lang="en-GB" sz="1200" b="0" dirty="0" smtClean="0">
                <a:solidFill>
                  <a:schemeClr val="accent2">
                    <a:lumMod val="75000"/>
                  </a:schemeClr>
                </a:solidFill>
              </a:rPr>
              <a:t>Local support</a:t>
            </a:r>
          </a:p>
        </p:txBody>
      </p:sp>
    </p:spTree>
    <p:extLst>
      <p:ext uri="{BB962C8B-B14F-4D97-AF65-F5344CB8AC3E}">
        <p14:creationId xmlns:p14="http://schemas.microsoft.com/office/powerpoint/2010/main" val="941920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8229600" cy="936625"/>
          </a:xfrm>
        </p:spPr>
        <p:txBody>
          <a:bodyPr/>
          <a:lstStyle/>
          <a:p>
            <a:r>
              <a:rPr lang="pt-PT" dirty="0" smtClean="0"/>
              <a:t>Digital Agenda for Europe (DAE)</a:t>
            </a:r>
            <a:endParaRPr lang="pt-PT"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8</a:t>
            </a:fld>
            <a:endParaRPr lang="en-GB"/>
          </a:p>
        </p:txBody>
      </p:sp>
      <p:sp>
        <p:nvSpPr>
          <p:cNvPr id="4" name="Content Placeholder 3"/>
          <p:cNvSpPr>
            <a:spLocks noGrp="1"/>
          </p:cNvSpPr>
          <p:nvPr>
            <p:ph idx="1"/>
          </p:nvPr>
        </p:nvSpPr>
        <p:spPr>
          <a:xfrm>
            <a:off x="467544" y="2204864"/>
            <a:ext cx="8229600" cy="4104456"/>
          </a:xfrm>
        </p:spPr>
        <p:txBody>
          <a:bodyPr/>
          <a:lstStyle/>
          <a:p>
            <a:r>
              <a:rPr lang="en-GB" sz="1600" dirty="0"/>
              <a:t>The DAE </a:t>
            </a:r>
            <a:r>
              <a:rPr lang="en-GB" sz="1600" dirty="0">
                <a:solidFill>
                  <a:srgbClr val="FF6699"/>
                </a:solidFill>
              </a:rPr>
              <a:t>review</a:t>
            </a:r>
            <a:r>
              <a:rPr lang="en-GB" sz="1600" dirty="0"/>
              <a:t> adopted on </a:t>
            </a:r>
            <a:r>
              <a:rPr lang="en-GB" sz="1600" dirty="0">
                <a:solidFill>
                  <a:srgbClr val="FF6699"/>
                </a:solidFill>
              </a:rPr>
              <a:t>18 December 2012 </a:t>
            </a:r>
            <a:r>
              <a:rPr lang="en-GB" sz="1600" dirty="0"/>
              <a:t>identified </a:t>
            </a:r>
            <a:r>
              <a:rPr lang="en-GB" sz="1600" u="sng" dirty="0">
                <a:solidFill>
                  <a:srgbClr val="FF6699"/>
                </a:solidFill>
              </a:rPr>
              <a:t>seven</a:t>
            </a:r>
            <a:r>
              <a:rPr lang="en-GB" sz="1600" dirty="0"/>
              <a:t> key areas for further efforts to stimulate the conditions to create </a:t>
            </a:r>
            <a:r>
              <a:rPr lang="en-GB" sz="1600" dirty="0">
                <a:solidFill>
                  <a:srgbClr val="FF6699"/>
                </a:solidFill>
              </a:rPr>
              <a:t>growth</a:t>
            </a:r>
            <a:r>
              <a:rPr lang="en-GB" sz="1600" dirty="0"/>
              <a:t> and </a:t>
            </a:r>
            <a:r>
              <a:rPr lang="en-GB" sz="1600" dirty="0">
                <a:solidFill>
                  <a:srgbClr val="FF6699"/>
                </a:solidFill>
              </a:rPr>
              <a:t>jobs</a:t>
            </a:r>
            <a:r>
              <a:rPr lang="en-GB" sz="1600" dirty="0"/>
              <a:t> in Europe:</a:t>
            </a:r>
          </a:p>
          <a:p>
            <a:endParaRPr lang="en-GB" sz="1600" dirty="0"/>
          </a:p>
          <a:p>
            <a:r>
              <a:rPr lang="en-GB" sz="1400" dirty="0"/>
              <a:t>1. A new and stable broadband regulatory environment</a:t>
            </a:r>
          </a:p>
          <a:p>
            <a:r>
              <a:rPr lang="en-GB" sz="1400" dirty="0"/>
              <a:t>2. New public digital service infrastructures through Connecting Europe Facility loans</a:t>
            </a:r>
          </a:p>
          <a:p>
            <a:r>
              <a:rPr lang="en-GB" sz="1400" dirty="0"/>
              <a:t>3. Launch a Grand Coalition on Digital Skills and Jobs</a:t>
            </a:r>
          </a:p>
          <a:p>
            <a:r>
              <a:rPr lang="en-GB" sz="1400" dirty="0"/>
              <a:t>4. Propose a EU cyber-security strategy and a Directive</a:t>
            </a:r>
          </a:p>
          <a:p>
            <a:r>
              <a:rPr lang="en-GB" sz="1400" dirty="0"/>
              <a:t>5. Update the EU's Copyright Framework</a:t>
            </a:r>
          </a:p>
          <a:p>
            <a:r>
              <a:rPr lang="en-GB" sz="1400" dirty="0">
                <a:solidFill>
                  <a:srgbClr val="FF6699"/>
                </a:solidFill>
              </a:rPr>
              <a:t>6. Accelerate cloud computing through the public sector buying power</a:t>
            </a:r>
          </a:p>
          <a:p>
            <a:r>
              <a:rPr lang="en-GB" sz="1400" dirty="0"/>
              <a:t>7. Launch a new electronics industrial strategy – an "Airbus of Chips"</a:t>
            </a:r>
          </a:p>
          <a:p>
            <a:endParaRPr lang="en-GB" sz="1400" dirty="0">
              <a:hlinkClick r:id="rId2"/>
            </a:endParaRPr>
          </a:p>
          <a:p>
            <a:r>
              <a:rPr lang="en-GB" sz="1400" dirty="0">
                <a:hlinkClick r:id="rId2"/>
              </a:rPr>
              <a:t>http://ec.europa.eu/digital-agenda/en/news/digital-do-list-new-digital-priorities-2013-2014</a:t>
            </a:r>
            <a:endParaRPr lang="en-GB" sz="1400" dirty="0"/>
          </a:p>
          <a:p>
            <a:endParaRPr lang="pt-PT" sz="1400" dirty="0"/>
          </a:p>
          <a:p>
            <a:pPr marL="457200" lvl="1" indent="0">
              <a:buNone/>
            </a:pPr>
            <a:r>
              <a:rPr lang="en-GB" dirty="0"/>
              <a:t>	</a:t>
            </a:r>
            <a:endParaRPr lang="en-GB" dirty="0" smtClean="0"/>
          </a:p>
        </p:txBody>
      </p:sp>
      <p:sp>
        <p:nvSpPr>
          <p:cNvPr id="5" name="TextBox 4"/>
          <p:cNvSpPr txBox="1"/>
          <p:nvPr/>
        </p:nvSpPr>
        <p:spPr>
          <a:xfrm>
            <a:off x="755576" y="5951021"/>
            <a:ext cx="7632848" cy="646331"/>
          </a:xfrm>
          <a:prstGeom prst="rect">
            <a:avLst/>
          </a:prstGeom>
          <a:noFill/>
        </p:spPr>
        <p:txBody>
          <a:bodyPr wrap="square" rtlCol="0">
            <a:spAutoFit/>
          </a:bodyPr>
          <a:lstStyle/>
          <a:p>
            <a:r>
              <a:rPr lang="en-GB" sz="1200" b="0" dirty="0" smtClean="0">
                <a:solidFill>
                  <a:srgbClr val="0F5494"/>
                </a:solidFill>
              </a:rPr>
              <a:t>Original DAE launched on 19 May 2010 </a:t>
            </a:r>
          </a:p>
          <a:p>
            <a:r>
              <a:rPr lang="en-GB" sz="1200" b="0" dirty="0">
                <a:solidFill>
                  <a:srgbClr val="0F5494"/>
                </a:solidFill>
                <a:hlinkClick r:id="rId3"/>
              </a:rPr>
              <a:t>http://</a:t>
            </a:r>
            <a:r>
              <a:rPr lang="en-GB" sz="1200" b="0" dirty="0" smtClean="0">
                <a:solidFill>
                  <a:srgbClr val="0F5494"/>
                </a:solidFill>
                <a:hlinkClick r:id="rId3"/>
              </a:rPr>
              <a:t>eur-lex.europa.eu/LexUriServ/LexUriServ.do?uri=COM:2010:0245:FIN:EN:PDF</a:t>
            </a:r>
            <a:endParaRPr lang="en-GB" sz="1200" b="0" dirty="0" smtClean="0">
              <a:solidFill>
                <a:srgbClr val="0F5494"/>
              </a:solidFill>
            </a:endParaRPr>
          </a:p>
          <a:p>
            <a:endParaRPr lang="en-GB" sz="1200" b="0" dirty="0" smtClean="0">
              <a:solidFill>
                <a:srgbClr val="0F5494"/>
              </a:solidFill>
            </a:endParaRPr>
          </a:p>
        </p:txBody>
      </p:sp>
    </p:spTree>
    <p:extLst>
      <p:ext uri="{BB962C8B-B14F-4D97-AF65-F5344CB8AC3E}">
        <p14:creationId xmlns:p14="http://schemas.microsoft.com/office/powerpoint/2010/main" val="4052903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29600" cy="936625"/>
          </a:xfrm>
        </p:spPr>
        <p:txBody>
          <a:bodyPr/>
          <a:lstStyle/>
          <a:p>
            <a:r>
              <a:rPr lang="en-GB" dirty="0" smtClean="0"/>
              <a:t>Top priorities </a:t>
            </a:r>
            <a:r>
              <a:rPr lang="en-GB" dirty="0"/>
              <a:t>of the </a:t>
            </a:r>
            <a:r>
              <a:rPr lang="en-GB" dirty="0" smtClean="0"/>
              <a:t>revised DAE</a:t>
            </a:r>
            <a:endParaRPr lang="en-GB" dirty="0"/>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9</a:t>
            </a:fld>
            <a:endParaRPr lang="en-GB"/>
          </a:p>
        </p:txBody>
      </p:sp>
      <p:sp>
        <p:nvSpPr>
          <p:cNvPr id="4" name="Content Placeholder 3"/>
          <p:cNvSpPr>
            <a:spLocks noGrp="1"/>
          </p:cNvSpPr>
          <p:nvPr>
            <p:ph idx="1"/>
          </p:nvPr>
        </p:nvSpPr>
        <p:spPr>
          <a:xfrm>
            <a:off x="457200" y="2132856"/>
            <a:ext cx="8229600" cy="4032448"/>
          </a:xfrm>
        </p:spPr>
        <p:txBody>
          <a:bodyPr/>
          <a:lstStyle/>
          <a:p>
            <a:r>
              <a:rPr lang="en-GB" sz="1800" dirty="0"/>
              <a:t>European Commission Vice President </a:t>
            </a:r>
            <a:r>
              <a:rPr lang="en-GB" sz="1800" dirty="0" err="1"/>
              <a:t>Neelie</a:t>
            </a:r>
            <a:r>
              <a:rPr lang="en-GB" sz="1800" dirty="0"/>
              <a:t> </a:t>
            </a:r>
            <a:r>
              <a:rPr lang="en-GB" sz="1800" dirty="0" err="1" smtClean="0"/>
              <a:t>Kroes</a:t>
            </a:r>
            <a:r>
              <a:rPr lang="en-GB" sz="1800" dirty="0" smtClean="0"/>
              <a:t>: </a:t>
            </a:r>
            <a:r>
              <a:rPr lang="en-GB" sz="1800" i="1" dirty="0"/>
              <a:t>"2013 will be the busiest year yet for the Digital Agenda</a:t>
            </a:r>
            <a:r>
              <a:rPr lang="en-GB" sz="1800" i="1" dirty="0" smtClean="0"/>
              <a:t>. My </a:t>
            </a:r>
            <a:r>
              <a:rPr lang="en-GB" sz="1800" i="1" dirty="0"/>
              <a:t>top priorities are to increase broadband investment and to maximise the </a:t>
            </a:r>
            <a:r>
              <a:rPr lang="en-GB" sz="1800" i="1" dirty="0">
                <a:solidFill>
                  <a:srgbClr val="FF6699"/>
                </a:solidFill>
              </a:rPr>
              <a:t>digital</a:t>
            </a:r>
            <a:r>
              <a:rPr lang="en-GB" sz="1800" i="1" dirty="0"/>
              <a:t> </a:t>
            </a:r>
            <a:r>
              <a:rPr lang="en-GB" sz="1800" i="1" dirty="0" smtClean="0">
                <a:solidFill>
                  <a:srgbClr val="FF6699"/>
                </a:solidFill>
              </a:rPr>
              <a:t>sector</a:t>
            </a:r>
            <a:r>
              <a:rPr lang="en-GB" sz="1800" i="1" dirty="0" smtClean="0"/>
              <a:t> </a:t>
            </a:r>
            <a:r>
              <a:rPr lang="en-GB" sz="1800" i="1" dirty="0"/>
              <a:t>contribution to Europe's </a:t>
            </a:r>
            <a:r>
              <a:rPr lang="en-GB" sz="1800" i="1" dirty="0" smtClean="0"/>
              <a:t>recovery" </a:t>
            </a:r>
          </a:p>
          <a:p>
            <a:endParaRPr lang="en-GB" sz="1800" dirty="0"/>
          </a:p>
          <a:p>
            <a:r>
              <a:rPr lang="en-GB" sz="1800" dirty="0">
                <a:solidFill>
                  <a:srgbClr val="FF6699"/>
                </a:solidFill>
              </a:rPr>
              <a:t>Key area #6</a:t>
            </a:r>
            <a:r>
              <a:rPr lang="en-GB" sz="1800" dirty="0" smtClean="0"/>
              <a:t>: accelerate </a:t>
            </a:r>
            <a:r>
              <a:rPr lang="en-GB" sz="1800" dirty="0"/>
              <a:t>cloud computing </a:t>
            </a:r>
            <a:r>
              <a:rPr lang="en-GB" sz="1800" dirty="0" smtClean="0"/>
              <a:t>adoption through the </a:t>
            </a:r>
            <a:r>
              <a:rPr lang="en-GB" sz="1800" u="sng" dirty="0" smtClean="0"/>
              <a:t>public </a:t>
            </a:r>
            <a:r>
              <a:rPr lang="en-GB" sz="1800" u="sng" dirty="0"/>
              <a:t>sector</a:t>
            </a:r>
            <a:r>
              <a:rPr lang="en-GB" sz="1800" dirty="0"/>
              <a:t> </a:t>
            </a:r>
            <a:r>
              <a:rPr lang="en-GB" sz="1800" dirty="0" smtClean="0"/>
              <a:t>procurement power</a:t>
            </a:r>
            <a:endParaRPr lang="en-GB" sz="1800" dirty="0"/>
          </a:p>
          <a:p>
            <a:endParaRPr lang="en-GB" sz="1800" dirty="0"/>
          </a:p>
          <a:p>
            <a:r>
              <a:rPr lang="en-GB" sz="1800" dirty="0"/>
              <a:t>The Commission will launch </a:t>
            </a:r>
            <a:r>
              <a:rPr lang="en-GB" sz="1800" dirty="0">
                <a:solidFill>
                  <a:srgbClr val="FF6699"/>
                </a:solidFill>
              </a:rPr>
              <a:t>pilot actions </a:t>
            </a:r>
            <a:r>
              <a:rPr lang="en-GB" sz="1800" dirty="0"/>
              <a:t>in </a:t>
            </a:r>
            <a:r>
              <a:rPr lang="en-GB" sz="1800" dirty="0" smtClean="0"/>
              <a:t>the context of the </a:t>
            </a:r>
            <a:r>
              <a:rPr lang="en-GB" sz="1800" dirty="0"/>
              <a:t>European Cloud </a:t>
            </a:r>
            <a:r>
              <a:rPr lang="en-GB" sz="1800" dirty="0" smtClean="0"/>
              <a:t>Partnership, </a:t>
            </a:r>
            <a:r>
              <a:rPr lang="en-GB" sz="1800" dirty="0"/>
              <a:t>which harness</a:t>
            </a:r>
            <a:r>
              <a:rPr lang="en-GB" sz="1800" dirty="0" smtClean="0">
                <a:solidFill>
                  <a:srgbClr val="FF6699"/>
                </a:solidFill>
              </a:rPr>
              <a:t> </a:t>
            </a:r>
            <a:r>
              <a:rPr lang="en-GB" sz="1800" dirty="0">
                <a:solidFill>
                  <a:srgbClr val="FF6699"/>
                </a:solidFill>
              </a:rPr>
              <a:t>public procurement power </a:t>
            </a:r>
            <a:r>
              <a:rPr lang="en-GB" sz="1800" dirty="0"/>
              <a:t>to help create the </a:t>
            </a:r>
            <a:r>
              <a:rPr lang="en-GB" sz="1800" dirty="0">
                <a:solidFill>
                  <a:srgbClr val="FF6699"/>
                </a:solidFill>
              </a:rPr>
              <a:t>world's largest cloud-enabled ICT market</a:t>
            </a:r>
            <a:r>
              <a:rPr lang="en-GB" sz="1800" dirty="0"/>
              <a:t>, dismantling current national fortresses and negative consumer perceptions</a:t>
            </a:r>
          </a:p>
          <a:p>
            <a:endParaRPr lang="en-GB" dirty="0"/>
          </a:p>
          <a:p>
            <a:endParaRPr lang="en-GB" dirty="0"/>
          </a:p>
        </p:txBody>
      </p:sp>
    </p:spTree>
    <p:extLst>
      <p:ext uri="{BB962C8B-B14F-4D97-AF65-F5344CB8AC3E}">
        <p14:creationId xmlns:p14="http://schemas.microsoft.com/office/powerpoint/2010/main" val="19482416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Custom 1">
      <a:dk1>
        <a:srgbClr val="101322"/>
      </a:dk1>
      <a:lt1>
        <a:srgbClr val="FFFFFF"/>
      </a:lt1>
      <a:dk2>
        <a:srgbClr val="085088"/>
      </a:dk2>
      <a:lt2>
        <a:srgbClr val="FFFFFF"/>
      </a:lt2>
      <a:accent1>
        <a:srgbClr val="0D78C9"/>
      </a:accent1>
      <a:accent2>
        <a:srgbClr val="101322"/>
      </a:accent2>
      <a:accent3>
        <a:srgbClr val="053C66"/>
      </a:accent3>
      <a:accent4>
        <a:srgbClr val="5DCEAF"/>
      </a:accent4>
      <a:accent5>
        <a:srgbClr val="FF8021"/>
      </a:accent5>
      <a:accent6>
        <a:srgbClr val="000000"/>
      </a:accent6>
      <a:hlink>
        <a:srgbClr val="56C7AA"/>
      </a:hlink>
      <a:folHlink>
        <a:srgbClr val="59A8D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spDef>
      <a:spPr bwMode="black">
        <a:solidFill>
          <a:schemeClr val="bg1"/>
        </a:solidFill>
        <a:ln w="50800" cap="flat" cmpd="sng" algn="ctr">
          <a:solidFill>
            <a:schemeClr val="tx2">
              <a:lumMod val="20000"/>
              <a:lumOff val="80000"/>
            </a:schemeClr>
          </a:solidFill>
          <a:prstDash val="solid"/>
          <a:headEnd type="none" w="med" len="med"/>
          <a:tailEnd type="none" w="med" len="med"/>
        </a:ln>
        <a:effectLst/>
        <a:ex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marL="0" marR="0" indent="0" algn="ctr" defTabSz="914099" eaLnBrk="1" fontAlgn="base" latinLnBrk="0" hangingPunct="1">
          <a:lnSpc>
            <a:spcPct val="90000"/>
          </a:lnSpc>
          <a:spcBef>
            <a:spcPct val="0"/>
          </a:spcBef>
          <a:spcAft>
            <a:spcPct val="0"/>
          </a:spcAft>
          <a:buClrTx/>
          <a:buSzTx/>
          <a:buFontTx/>
          <a:buNone/>
          <a:tabLst/>
          <a:defRPr kumimoji="0" sz="2000" b="0" i="0" u="none" strike="noStrike" kern="0" cap="none" spc="-50" normalizeH="0" baseline="0" noProof="0" smtClean="0">
            <a:ln>
              <a:noFill/>
            </a:ln>
            <a:gradFill>
              <a:gsLst>
                <a:gs pos="1250">
                  <a:srgbClr val="EFEFEF"/>
                </a:gs>
                <a:gs pos="10417">
                  <a:srgbClr val="EFEFEF"/>
                </a:gs>
              </a:gsLst>
              <a:lin ang="5400000" scaled="0"/>
            </a:gradFill>
            <a:effectLst/>
            <a:uLnTx/>
            <a:uFillTx/>
            <a:latin typeface="Segoe UI"/>
          </a:defRPr>
        </a:defPPr>
      </a:lstStyle>
    </a:sp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3866</TotalTime>
  <Words>3432</Words>
  <Application>Microsoft Office PowerPoint</Application>
  <PresentationFormat>On-screen Show (4:3)</PresentationFormat>
  <Paragraphs>606</Paragraphs>
  <Slides>45</Slides>
  <Notes>5</Notes>
  <HiddenSlides>0</HiddenSlides>
  <MMClips>0</MMClips>
  <ScaleCrop>false</ScaleCrop>
  <HeadingPairs>
    <vt:vector size="4" baseType="variant">
      <vt:variant>
        <vt:lpstr>Theme</vt:lpstr>
      </vt:variant>
      <vt:variant>
        <vt:i4>11</vt:i4>
      </vt:variant>
      <vt:variant>
        <vt:lpstr>Slide Titles</vt:lpstr>
      </vt:variant>
      <vt:variant>
        <vt:i4>45</vt:i4>
      </vt:variant>
    </vt:vector>
  </HeadingPairs>
  <TitlesOfParts>
    <vt:vector size="56" baseType="lpstr">
      <vt:lpstr>Default Design</vt:lpstr>
      <vt:lpstr>Angles</vt:lpstr>
      <vt:lpstr>Slide_Master</vt:lpstr>
      <vt:lpstr>1_Slide_Master</vt:lpstr>
      <vt:lpstr>2_Slide_Master</vt:lpstr>
      <vt:lpstr>3_Slide_Master</vt:lpstr>
      <vt:lpstr>4_Slide_Master</vt:lpstr>
      <vt:lpstr>5_Slide_Master</vt:lpstr>
      <vt:lpstr>6_Slide_Master</vt:lpstr>
      <vt:lpstr>7_Slide_Master</vt:lpstr>
      <vt:lpstr>8_Slide_Master</vt:lpstr>
      <vt:lpstr>SRDS 2013 Symposium on Reliable Distributed Systems Braga, Portugal</vt:lpstr>
      <vt:lpstr>Vision and Priorities for Cloud Computing </vt:lpstr>
      <vt:lpstr>Expected benefits</vt:lpstr>
      <vt:lpstr>Cloud strategy: three key actions</vt:lpstr>
      <vt:lpstr>Impact on providers and users</vt:lpstr>
      <vt:lpstr>Adoption levels of different types of cloud services</vt:lpstr>
      <vt:lpstr>Main barriers restricting cloud adoption</vt:lpstr>
      <vt:lpstr>Digital Agenda for Europe (DAE)</vt:lpstr>
      <vt:lpstr>Top priorities of the revised DAE</vt:lpstr>
      <vt:lpstr>Digital economy</vt:lpstr>
      <vt:lpstr>Cloud computing services market</vt:lpstr>
      <vt:lpstr>PowerPoint Presentation</vt:lpstr>
      <vt:lpstr>Who were the top players in 2012?</vt:lpstr>
      <vt:lpstr>Amazon Web Services (#1)</vt:lpstr>
      <vt:lpstr>PowerPoint Presentation</vt:lpstr>
      <vt:lpstr>PowerPoint Presentation</vt:lpstr>
      <vt:lpstr>1. On-going measures (DAE actions)</vt:lpstr>
      <vt:lpstr>2. On-going measures (DAE actions)</vt:lpstr>
      <vt:lpstr>3. On-going measures (DAE actions)</vt:lpstr>
      <vt:lpstr>Key action 1: cutting through the jungle of standards</vt:lpstr>
      <vt:lpstr>Cutting through the jungle of standards</vt:lpstr>
      <vt:lpstr>Key action 2: safe and fair contract terms and conditions (re: sales)</vt:lpstr>
      <vt:lpstr>Key action 2: safe and fair contract terms and conditions (re: data)</vt:lpstr>
      <vt:lpstr>Key action 3: promoting public sector leadership (Partnership)</vt:lpstr>
      <vt:lpstr>European Cloud Partnership (ECP)</vt:lpstr>
      <vt:lpstr>Select Industry Group (SIG)</vt:lpstr>
      <vt:lpstr>PowerPoint Presentation</vt:lpstr>
      <vt:lpstr>PowerPoint Presentation</vt:lpstr>
      <vt:lpstr>Important forthcoming meetings</vt:lpstr>
      <vt:lpstr>Priorities of the Commission</vt:lpstr>
      <vt:lpstr>Re-cap: main points of the strategy</vt:lpstr>
      <vt:lpstr>R&amp;D within the FP7 ICT Programme</vt:lpstr>
      <vt:lpstr>FP7 implementation</vt:lpstr>
      <vt:lpstr>PowerPoint Presentation</vt:lpstr>
      <vt:lpstr>PowerPoint Presentation</vt:lpstr>
      <vt:lpstr>PowerPoint Presentation</vt:lpstr>
      <vt:lpstr>PowerPoint Presentation</vt:lpstr>
      <vt:lpstr>Focus of Call 10 projects (1)</vt:lpstr>
      <vt:lpstr>Focus of Call 10 projects (2)</vt:lpstr>
      <vt:lpstr>Main beneficiaries: FP7 Call 10</vt:lpstr>
      <vt:lpstr>Top beneficiaries: FP7 Call 10</vt:lpstr>
      <vt:lpstr>H2020 Work Programme preparation  Public consultation: 27 Feb – 17 Apr 2013</vt:lpstr>
      <vt:lpstr>H2020 Work Programme preparation  Public consultation: 27 Feb – 17 Apr 2013</vt:lpstr>
      <vt:lpstr>H2020 Public Consultation</vt:lpstr>
      <vt:lpstr>Steps towards the H2020 launch</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MEDEIROS Francisco (INFSO)</cp:lastModifiedBy>
  <cp:revision>303</cp:revision>
  <cp:lastPrinted>2013-09-26T16:50:53Z</cp:lastPrinted>
  <dcterms:created xsi:type="dcterms:W3CDTF">2011-10-28T10:25:18Z</dcterms:created>
  <dcterms:modified xsi:type="dcterms:W3CDTF">2013-09-28T17:36:53Z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-516483089</vt:i4>
  </property>
  <property fmtid="{D5CDD505-2E9C-101B-9397-08002B2CF9AE}" pid="3" name="_NewReviewCycle">
    <vt:lpwstr/>
  </property>
  <property fmtid="{D5CDD505-2E9C-101B-9397-08002B2CF9AE}" pid="4" name="_EmailSubject">
    <vt:lpwstr>slides: Universidade do Minho: 2 October 2013: Visão e prioridades para a Cloud</vt:lpwstr>
  </property>
  <property fmtid="{D5CDD505-2E9C-101B-9397-08002B2CF9AE}" pid="5" name="_AuthorEmail">
    <vt:lpwstr>Francisco.Medeiros@ec.europa.eu</vt:lpwstr>
  </property>
  <property fmtid="{D5CDD505-2E9C-101B-9397-08002B2CF9AE}" pid="6" name="_AuthorEmailDisplayName">
    <vt:lpwstr>MEDEIROS Francisco (CNECT)</vt:lpwstr>
  </property>
</Properties>
</file>